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37"/>
  </p:notesMasterIdLst>
  <p:handoutMasterIdLst>
    <p:handoutMasterId r:id="rId38"/>
  </p:handoutMasterIdLst>
  <p:sldIdLst>
    <p:sldId id="3825" r:id="rId5"/>
    <p:sldId id="3830" r:id="rId6"/>
    <p:sldId id="3835" r:id="rId7"/>
    <p:sldId id="3828" r:id="rId8"/>
    <p:sldId id="3841" r:id="rId9"/>
    <p:sldId id="3836" r:id="rId10"/>
    <p:sldId id="3842" r:id="rId11"/>
    <p:sldId id="3843" r:id="rId12"/>
    <p:sldId id="3837" r:id="rId13"/>
    <p:sldId id="3845" r:id="rId14"/>
    <p:sldId id="3844" r:id="rId15"/>
    <p:sldId id="3848" r:id="rId16"/>
    <p:sldId id="3850" r:id="rId17"/>
    <p:sldId id="3851" r:id="rId18"/>
    <p:sldId id="3853" r:id="rId19"/>
    <p:sldId id="3838" r:id="rId20"/>
    <p:sldId id="3864" r:id="rId21"/>
    <p:sldId id="3866" r:id="rId22"/>
    <p:sldId id="3867" r:id="rId23"/>
    <p:sldId id="3868" r:id="rId24"/>
    <p:sldId id="3883" r:id="rId25"/>
    <p:sldId id="3885" r:id="rId26"/>
    <p:sldId id="3869" r:id="rId27"/>
    <p:sldId id="3870" r:id="rId28"/>
    <p:sldId id="3839" r:id="rId29"/>
    <p:sldId id="3874" r:id="rId30"/>
    <p:sldId id="3875" r:id="rId31"/>
    <p:sldId id="3878" r:id="rId32"/>
    <p:sldId id="3840" r:id="rId33"/>
    <p:sldId id="3879" r:id="rId34"/>
    <p:sldId id="3792" r:id="rId35"/>
    <p:sldId id="3834" r:id="rId36"/>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384"/>
    <a:srgbClr val="A7E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36"/>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8" d="100"/>
          <a:sy n="88"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a316\&#23560;&#38988;\pythonProject1\compar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0~9</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v>not_ftt</c:v>
          </c:tx>
          <c:spPr>
            <a:ln w="28575" cap="rnd">
              <a:solidFill>
                <a:schemeClr val="accent1"/>
              </a:solidFill>
              <a:round/>
            </a:ln>
            <a:effectLst/>
          </c:spPr>
          <c:marker>
            <c:symbol val="none"/>
          </c:marker>
          <c:cat>
            <c:strRef>
              <c:f>not_ftt!$C$2:$C$11</c:f>
              <c:strCache>
                <c:ptCount val="10"/>
                <c:pt idx="0">
                  <c:v>admiral</c:v>
                </c:pt>
                <c:pt idx="1">
                  <c:v>alp</c:v>
                </c:pt>
                <c:pt idx="2">
                  <c:v>American_alligator</c:v>
                </c:pt>
                <c:pt idx="3">
                  <c:v>American_lobster</c:v>
                </c:pt>
                <c:pt idx="4">
                  <c:v>Arabian_camel</c:v>
                </c:pt>
                <c:pt idx="5">
                  <c:v>bib</c:v>
                </c:pt>
                <c:pt idx="6">
                  <c:v>badger</c:v>
                </c:pt>
                <c:pt idx="7">
                  <c:v>banana</c:v>
                </c:pt>
                <c:pt idx="8">
                  <c:v>barn</c:v>
                </c:pt>
                <c:pt idx="9">
                  <c:v>bath_towel</c:v>
                </c:pt>
              </c:strCache>
            </c:strRef>
          </c:cat>
          <c:val>
            <c:numRef>
              <c:f>not_ftt!$D$2:$D$11</c:f>
              <c:numCache>
                <c:formatCode>General</c:formatCode>
                <c:ptCount val="10"/>
                <c:pt idx="0">
                  <c:v>99.999904632568303</c:v>
                </c:pt>
                <c:pt idx="1">
                  <c:v>41.383829712867701</c:v>
                </c:pt>
                <c:pt idx="2">
                  <c:v>98.066622018814002</c:v>
                </c:pt>
                <c:pt idx="3">
                  <c:v>50.276684761047299</c:v>
                </c:pt>
                <c:pt idx="4">
                  <c:v>99.988210201263399</c:v>
                </c:pt>
                <c:pt idx="5">
                  <c:v>19.956894218921601</c:v>
                </c:pt>
                <c:pt idx="6">
                  <c:v>99.436038732528601</c:v>
                </c:pt>
                <c:pt idx="7">
                  <c:v>99.222224950790405</c:v>
                </c:pt>
                <c:pt idx="8">
                  <c:v>99.333351850509601</c:v>
                </c:pt>
                <c:pt idx="9">
                  <c:v>94.985109567642198</c:v>
                </c:pt>
              </c:numCache>
            </c:numRef>
          </c:val>
          <c:smooth val="0"/>
          <c:extLst>
            <c:ext xmlns:c16="http://schemas.microsoft.com/office/drawing/2014/chart" uri="{C3380CC4-5D6E-409C-BE32-E72D297353CC}">
              <c16:uniqueId val="{00000000-888B-4C51-989A-38154253F89B}"/>
            </c:ext>
          </c:extLst>
        </c:ser>
        <c:ser>
          <c:idx val="1"/>
          <c:order val="1"/>
          <c:tx>
            <c:v>ftt</c:v>
          </c:tx>
          <c:spPr>
            <a:ln w="28575" cap="rnd">
              <a:solidFill>
                <a:schemeClr val="accent2"/>
              </a:solidFill>
              <a:round/>
            </a:ln>
            <a:effectLst/>
          </c:spPr>
          <c:marker>
            <c:symbol val="none"/>
          </c:marker>
          <c:cat>
            <c:strRef>
              <c:f>not_ftt!$C$2:$C$11</c:f>
              <c:strCache>
                <c:ptCount val="10"/>
                <c:pt idx="0">
                  <c:v>admiral</c:v>
                </c:pt>
                <c:pt idx="1">
                  <c:v>alp</c:v>
                </c:pt>
                <c:pt idx="2">
                  <c:v>American_alligator</c:v>
                </c:pt>
                <c:pt idx="3">
                  <c:v>American_lobster</c:v>
                </c:pt>
                <c:pt idx="4">
                  <c:v>Arabian_camel</c:v>
                </c:pt>
                <c:pt idx="5">
                  <c:v>bib</c:v>
                </c:pt>
                <c:pt idx="6">
                  <c:v>badger</c:v>
                </c:pt>
                <c:pt idx="7">
                  <c:v>banana</c:v>
                </c:pt>
                <c:pt idx="8">
                  <c:v>barn</c:v>
                </c:pt>
                <c:pt idx="9">
                  <c:v>bath_towel</c:v>
                </c:pt>
              </c:strCache>
            </c:strRef>
          </c:cat>
          <c:val>
            <c:numRef>
              <c:f>ftt!$D$2:$D$11</c:f>
              <c:numCache>
                <c:formatCode>General</c:formatCode>
                <c:ptCount val="10"/>
                <c:pt idx="0">
                  <c:v>99.9998331069946</c:v>
                </c:pt>
                <c:pt idx="1">
                  <c:v>66.053438186645494</c:v>
                </c:pt>
                <c:pt idx="2">
                  <c:v>97.954136133193899</c:v>
                </c:pt>
                <c:pt idx="3">
                  <c:v>80.286377668380695</c:v>
                </c:pt>
                <c:pt idx="4">
                  <c:v>99.993169307708698</c:v>
                </c:pt>
                <c:pt idx="5">
                  <c:v>10.05499958992</c:v>
                </c:pt>
                <c:pt idx="6">
                  <c:v>99.698454141616807</c:v>
                </c:pt>
                <c:pt idx="7">
                  <c:v>99.824261665344196</c:v>
                </c:pt>
                <c:pt idx="8">
                  <c:v>99.811017513275104</c:v>
                </c:pt>
                <c:pt idx="9">
                  <c:v>96.036469936370807</c:v>
                </c:pt>
              </c:numCache>
            </c:numRef>
          </c:val>
          <c:smooth val="0"/>
          <c:extLst>
            <c:ext xmlns:c16="http://schemas.microsoft.com/office/drawing/2014/chart" uri="{C3380CC4-5D6E-409C-BE32-E72D297353CC}">
              <c16:uniqueId val="{00000001-888B-4C51-989A-38154253F89B}"/>
            </c:ext>
          </c:extLst>
        </c:ser>
        <c:dLbls>
          <c:showLegendKey val="0"/>
          <c:showVal val="0"/>
          <c:showCatName val="0"/>
          <c:showSerName val="0"/>
          <c:showPercent val="0"/>
          <c:showBubbleSize val="0"/>
        </c:dLbls>
        <c:smooth val="0"/>
        <c:axId val="695573808"/>
        <c:axId val="695581296"/>
      </c:lineChart>
      <c:catAx>
        <c:axId val="695573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95581296"/>
        <c:crosses val="autoZero"/>
        <c:auto val="1"/>
        <c:lblAlgn val="ctr"/>
        <c:lblOffset val="100"/>
        <c:noMultiLvlLbl val="0"/>
      </c:catAx>
      <c:valAx>
        <c:axId val="695581296"/>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TW" altLang="en-US"/>
                  <a:t>準確率</a:t>
                </a:r>
                <a:endParaRPr lang="en-US" alt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95573808"/>
        <c:crosses val="autoZero"/>
        <c:crossBetween val="between"/>
        <c:majorUnit val="10"/>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image" Target="../media/image1.pn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image" Target="../media/image1.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zh-TW" altLang="en-US" sz="2800" b="0" noProof="0" dirty="0">
              <a:solidFill>
                <a:sysClr val="windowText" lastClr="000000"/>
              </a:solidFill>
              <a:latin typeface="Microsoft JhengHei UI" panose="020B0604030504040204" pitchFamily="34" charset="-120"/>
              <a:ea typeface="Microsoft JhengHei UI" panose="020B0604030504040204" pitchFamily="34" charset="-120"/>
            </a:rPr>
            <a:t>陳範耘</a:t>
          </a:r>
          <a:br>
            <a:rPr lang="zh-TW" altLang="en-US" sz="1600" noProof="0" dirty="0">
              <a:solidFill>
                <a:sysClr val="windowText" lastClr="000000"/>
              </a:solidFill>
              <a:latin typeface="Microsoft JhengHei UI" panose="020B0604030504040204" pitchFamily="34" charset="-120"/>
              <a:ea typeface="Microsoft JhengHei UI" panose="020B0604030504040204" pitchFamily="34" charset="-120"/>
            </a:rPr>
          </a:br>
          <a:r>
            <a:rPr lang="zh-TW" altLang="en-US" sz="1800" b="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noProof="0" dirty="0">
            <a:solidFill>
              <a:sysClr val="windowText" lastClr="000000"/>
            </a:solidFill>
            <a:latin typeface="Microsoft JhengHei UI" panose="020B0604030504040204" pitchFamily="34" charset="-120"/>
            <a:ea typeface="Microsoft JhengHei UI" panose="020B0604030504040204" pitchFamily="34" charset="-120"/>
          </a:endParaRPr>
        </a:p>
        <a:p>
          <a:pPr algn="ctr">
            <a:lnSpc>
              <a:spcPct val="100000"/>
            </a:lnSpc>
            <a:defRPr b="1" spc="20">
              <a:latin typeface="+mj-lt"/>
            </a:defRPr>
          </a:pPr>
          <a:r>
            <a:rPr lang="zh-TW" altLang="en-US" sz="1800" b="0" noProof="0" dirty="0">
              <a:solidFill>
                <a:sysClr val="windowText" lastClr="000000"/>
              </a:solidFill>
              <a:latin typeface="Microsoft JhengHei UI" panose="020B0604030504040204" pitchFamily="34" charset="-120"/>
              <a:ea typeface="Microsoft JhengHei UI" panose="020B0604030504040204" pitchFamily="34" charset="-120"/>
            </a:rPr>
            <a:t>模型訓練</a:t>
          </a:r>
          <a:endParaRPr lang="en-US" altLang="zh-TW" sz="1800" b="0" noProof="0" dirty="0">
            <a:solidFill>
              <a:sysClr val="windowText" lastClr="000000"/>
            </a:solidFill>
            <a:latin typeface="Microsoft JhengHei UI" panose="020B0604030504040204" pitchFamily="34" charset="-120"/>
            <a:ea typeface="Microsoft JhengHei UI" panose="020B0604030504040204" pitchFamily="34" charset="-120"/>
          </a:endParaRPr>
        </a:p>
        <a:p>
          <a:pPr algn="ctr">
            <a:lnSpc>
              <a:spcPct val="100000"/>
            </a:lnSpc>
            <a:defRPr b="1" spc="20">
              <a:latin typeface="+mj-lt"/>
            </a:defRPr>
          </a:pPr>
          <a:r>
            <a:rPr lang="zh-TW" altLang="en-US" sz="1800" b="0" noProof="0" dirty="0">
              <a:solidFill>
                <a:sysClr val="windowText" lastClr="000000"/>
              </a:solidFill>
              <a:latin typeface="Microsoft JhengHei UI" panose="020B0604030504040204" pitchFamily="34" charset="-120"/>
              <a:ea typeface="Microsoft JhengHei UI" panose="020B0604030504040204" pitchFamily="34" charset="-120"/>
            </a:rPr>
            <a:t>主要報告撰寫</a:t>
          </a:r>
        </a:p>
      </dgm:t>
    </dgm:pt>
    <dgm:pt modelId="{FC4F4986-5DCD-4DC2-B7FD-2C5FABEF9979}" type="parTrans" cxnId="{E6EDE7CF-5B3F-4E2C-99EE-D5462F0EC9CE}">
      <dgm:prSet/>
      <dgm:spPr/>
      <dgm:t>
        <a:bodyPr rtlCol="0"/>
        <a:lstStyle/>
        <a:p>
          <a:pPr rtl="0"/>
          <a:endParaRPr lang="zh-TW" altLang="en-US" noProof="0" dirty="0">
            <a:latin typeface="Microsoft JhengHei UI" panose="020B0604030504040204" pitchFamily="34" charset="-120"/>
            <a:ea typeface="Microsoft JhengHei UI" panose="020B0604030504040204" pitchFamily="34" charset="-120"/>
          </a:endParaRPr>
        </a:p>
      </dgm:t>
    </dgm:pt>
    <dgm:pt modelId="{D868EA7F-D868-4231-86D5-66D9B2DF2F62}" type="sibTrans" cxnId="{E6EDE7CF-5B3F-4E2C-99EE-D5462F0EC9CE}">
      <dgm:prSet/>
      <dgm:spPr/>
      <dgm:t>
        <a:bodyPr rtlCol="0"/>
        <a:lstStyle/>
        <a:p>
          <a:pPr rtl="0"/>
          <a:endParaRPr lang="zh-TW" altLang="en-US" noProof="0" dirty="0">
            <a:latin typeface="Microsoft JhengHei UI" panose="020B0604030504040204" pitchFamily="34" charset="-120"/>
            <a:ea typeface="Microsoft JhengHei UI" panose="020B0604030504040204" pitchFamily="34" charset="-120"/>
          </a:endParaRPr>
        </a:p>
      </dgm:t>
    </dgm:pt>
    <dgm:pt modelId="{1E293C9C-50F7-4DF0-A45F-EF6AA41E15B2}">
      <dgm:prSet custT="1"/>
      <dgm:spPr/>
      <dgm:t>
        <a:bodyPr rtlCol="0"/>
        <a:lstStyle/>
        <a:p>
          <a:pPr algn="ctr">
            <a:lnSpc>
              <a:spcPct val="100000"/>
            </a:lnSpc>
            <a:defRPr b="1" spc="20">
              <a:latin typeface="+mj-lt"/>
            </a:defRPr>
          </a:pPr>
          <a:r>
            <a:rPr lang="zh-TW" altLang="en-US" sz="2800" b="0" noProof="0" dirty="0">
              <a:solidFill>
                <a:schemeClr val="tx1"/>
              </a:solidFill>
              <a:latin typeface="Microsoft JhengHei UI" panose="020B0604030504040204" pitchFamily="34" charset="-120"/>
              <a:ea typeface="Microsoft JhengHei UI" panose="020B0604030504040204" pitchFamily="34" charset="-120"/>
            </a:rPr>
            <a:t>潘陣恩</a:t>
          </a:r>
          <a:br>
            <a:rPr lang="zh-TW" altLang="en-US" sz="1600" noProof="0" dirty="0">
              <a:solidFill>
                <a:schemeClr val="tx1"/>
              </a:solidFill>
              <a:latin typeface="Microsoft JhengHei UI" panose="020B0604030504040204" pitchFamily="34" charset="-120"/>
              <a:ea typeface="Microsoft JhengHei UI" panose="020B0604030504040204" pitchFamily="34" charset="-120"/>
            </a:rPr>
          </a:br>
          <a:r>
            <a:rPr lang="zh-TW" altLang="en-US" sz="1800" b="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noProof="0" dirty="0">
            <a:solidFill>
              <a:sysClr val="windowText" lastClr="000000"/>
            </a:solidFill>
            <a:latin typeface="Microsoft JhengHei UI" panose="020B0604030504040204" pitchFamily="34" charset="-120"/>
            <a:ea typeface="Microsoft JhengHei UI" panose="020B0604030504040204" pitchFamily="34" charset="-120"/>
          </a:endParaRPr>
        </a:p>
        <a:p>
          <a:pPr algn="ctr">
            <a:lnSpc>
              <a:spcPct val="100000"/>
            </a:lnSpc>
          </a:pPr>
          <a:r>
            <a:rPr lang="zh-TW" altLang="en-US" sz="1800" b="0" noProof="0" dirty="0">
              <a:solidFill>
                <a:sysClr val="windowText" lastClr="000000"/>
              </a:solidFill>
              <a:latin typeface="Microsoft JhengHei UI" panose="020B0604030504040204" pitchFamily="34" charset="-120"/>
              <a:ea typeface="Microsoft JhengHei UI" panose="020B0604030504040204" pitchFamily="34" charset="-120"/>
            </a:rPr>
            <a:t>主要模型訓練</a:t>
          </a:r>
          <a:endParaRPr lang="en-US" altLang="zh-TW" sz="1800" b="0" noProof="0" dirty="0">
            <a:solidFill>
              <a:sysClr val="windowText" lastClr="000000"/>
            </a:solidFill>
            <a:latin typeface="Microsoft JhengHei UI" panose="020B0604030504040204" pitchFamily="34" charset="-120"/>
            <a:ea typeface="Microsoft JhengHei UI" panose="020B0604030504040204" pitchFamily="34" charset="-120"/>
          </a:endParaRPr>
        </a:p>
        <a:p>
          <a:pPr algn="ctr">
            <a:lnSpc>
              <a:spcPct val="100000"/>
            </a:lnSpc>
          </a:pPr>
          <a:r>
            <a:rPr lang="zh-TW" altLang="en-US" sz="1800" b="0" noProof="0" dirty="0">
              <a:solidFill>
                <a:sysClr val="windowText" lastClr="000000"/>
              </a:solidFill>
              <a:latin typeface="Microsoft JhengHei UI" panose="020B0604030504040204" pitchFamily="34" charset="-120"/>
              <a:ea typeface="Microsoft JhengHei UI" panose="020B0604030504040204" pitchFamily="34" charset="-120"/>
            </a:rPr>
            <a:t>報告撰寫</a:t>
          </a:r>
          <a:endParaRPr lang="zh-TW" altLang="en-US" sz="1800" b="0" noProof="0" dirty="0">
            <a:solidFill>
              <a:schemeClr val="tx1"/>
            </a:solidFill>
            <a:latin typeface="Microsoft JhengHei UI" panose="020B0604030504040204" pitchFamily="34" charset="-120"/>
            <a:ea typeface="Microsoft JhengHei UI" panose="020B0604030504040204" pitchFamily="34" charset="-120"/>
          </a:endParaRPr>
        </a:p>
      </dgm:t>
    </dgm:pt>
    <dgm:pt modelId="{04936CC5-1B2F-4620-ABDF-F195956C3F4A}" type="parTrans" cxnId="{A7E7000F-0D10-4D88-844F-C9CB2A6A39DA}">
      <dgm:prSet/>
      <dgm:spPr/>
      <dgm:t>
        <a:bodyPr rtlCol="0"/>
        <a:lstStyle/>
        <a:p>
          <a:pPr rtl="0"/>
          <a:endParaRPr lang="zh-TW" altLang="en-US" noProof="0" dirty="0">
            <a:latin typeface="Microsoft JhengHei UI" panose="020B0604030504040204" pitchFamily="34" charset="-120"/>
            <a:ea typeface="Microsoft JhengHei UI" panose="020B0604030504040204" pitchFamily="34" charset="-120"/>
          </a:endParaRPr>
        </a:p>
      </dgm:t>
    </dgm:pt>
    <dgm:pt modelId="{E019F05B-61F4-4915-9D10-5D6F328EA591}" type="sibTrans" cxnId="{A7E7000F-0D10-4D88-844F-C9CB2A6A39DA}">
      <dgm:prSet/>
      <dgm:spPr/>
      <dgm:t>
        <a:bodyPr rtlCol="0"/>
        <a:lstStyle/>
        <a:p>
          <a:pPr rtl="0"/>
          <a:endParaRPr lang="zh-TW" altLang="en-US" noProof="0" dirty="0">
            <a:latin typeface="Microsoft JhengHei UI" panose="020B0604030504040204" pitchFamily="34" charset="-120"/>
            <a:ea typeface="Microsoft JhengHei UI" panose="020B0604030504040204" pitchFamily="34" charset="-120"/>
          </a:endParaRPr>
        </a:p>
      </dgm:t>
    </dgm:pt>
    <dgm:pt modelId="{DA3F2F2F-B5A8-4CFD-ABCE-1BC48CD913AF}">
      <dgm:prSet custT="1"/>
      <dgm:spPr/>
      <dgm:t>
        <a:bodyPr rtlCol="0"/>
        <a:lstStyle/>
        <a:p>
          <a:pPr algn="ctr">
            <a:lnSpc>
              <a:spcPct val="100000"/>
            </a:lnSpc>
            <a:defRPr b="1" spc="20">
              <a:latin typeface="+mj-lt"/>
            </a:defRPr>
          </a:pPr>
          <a:r>
            <a:rPr lang="zh-TW" altLang="en-US" sz="2800" b="0" noProof="0" dirty="0">
              <a:solidFill>
                <a:schemeClr val="tx1"/>
              </a:solidFill>
              <a:latin typeface="Microsoft JhengHei UI" panose="020B0604030504040204" pitchFamily="34" charset="-120"/>
              <a:ea typeface="Microsoft JhengHei UI" panose="020B0604030504040204" pitchFamily="34" charset="-120"/>
            </a:rPr>
            <a:t>李涵碩</a:t>
          </a:r>
          <a:br>
            <a:rPr lang="zh-TW" altLang="en-US" sz="1600" noProof="0" dirty="0">
              <a:solidFill>
                <a:schemeClr val="tx1"/>
              </a:solidFill>
              <a:latin typeface="Microsoft JhengHei UI" panose="020B0604030504040204" pitchFamily="34" charset="-120"/>
              <a:ea typeface="Microsoft JhengHei UI" panose="020B0604030504040204" pitchFamily="34" charset="-120"/>
            </a:rPr>
          </a:br>
          <a:r>
            <a:rPr lang="zh-TW" altLang="en-US" sz="1800" b="0" noProof="0" dirty="0">
              <a:solidFill>
                <a:schemeClr val="tx1"/>
              </a:solidFill>
              <a:latin typeface="Microsoft JhengHei UI" panose="020B0604030504040204" pitchFamily="34" charset="-120"/>
              <a:ea typeface="Microsoft JhengHei UI" panose="020B0604030504040204" pitchFamily="34" charset="-120"/>
            </a:rPr>
            <a:t>資料蒐集</a:t>
          </a:r>
          <a:endParaRPr lang="en-US" altLang="zh-TW" sz="1800" b="0" noProof="0" dirty="0">
            <a:solidFill>
              <a:sysClr val="windowText" lastClr="000000"/>
            </a:solidFill>
            <a:latin typeface="Microsoft JhengHei UI" panose="020B0604030504040204" pitchFamily="34" charset="-120"/>
            <a:ea typeface="Microsoft JhengHei UI" panose="020B0604030504040204" pitchFamily="34" charset="-120"/>
          </a:endParaRPr>
        </a:p>
        <a:p>
          <a:pPr algn="ctr">
            <a:lnSpc>
              <a:spcPct val="100000"/>
            </a:lnSpc>
          </a:pPr>
          <a:r>
            <a:rPr lang="zh-TW" altLang="en-US" sz="1800" b="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noProof="0" dirty="0">
            <a:solidFill>
              <a:sysClr val="windowText" lastClr="000000"/>
            </a:solidFill>
            <a:latin typeface="Microsoft JhengHei UI" panose="020B0604030504040204" pitchFamily="34" charset="-120"/>
            <a:ea typeface="Microsoft JhengHei UI" panose="020B0604030504040204" pitchFamily="34" charset="-120"/>
          </a:endParaRPr>
        </a:p>
        <a:p>
          <a:pPr algn="ctr">
            <a:lnSpc>
              <a:spcPct val="100000"/>
            </a:lnSpc>
          </a:pPr>
          <a:r>
            <a:rPr lang="zh-TW" altLang="en-US" sz="1800" b="0" noProof="0" dirty="0">
              <a:solidFill>
                <a:sysClr val="windowText" lastClr="000000"/>
              </a:solidFill>
              <a:latin typeface="Microsoft JhengHei UI" panose="020B0604030504040204" pitchFamily="34" charset="-120"/>
              <a:ea typeface="Microsoft JhengHei UI" panose="020B0604030504040204" pitchFamily="34" charset="-120"/>
            </a:rPr>
            <a:t>報告撰寫</a:t>
          </a:r>
          <a:endParaRPr lang="zh-TW" altLang="en-US" sz="1800" b="0" noProof="0" dirty="0">
            <a:solidFill>
              <a:schemeClr val="tx1"/>
            </a:solidFill>
            <a:latin typeface="Microsoft JhengHei UI" panose="020B0604030504040204" pitchFamily="34" charset="-120"/>
            <a:ea typeface="Microsoft JhengHei UI" panose="020B0604030504040204" pitchFamily="34" charset="-120"/>
          </a:endParaRPr>
        </a:p>
      </dgm:t>
    </dgm:pt>
    <dgm:pt modelId="{D4AFA5E0-6624-49A6-B10B-4FFA7483C001}" type="parTrans" cxnId="{307321D6-32A9-4F29-A35B-8328C6417311}">
      <dgm:prSet/>
      <dgm:spPr/>
      <dgm:t>
        <a:bodyPr rtlCol="0"/>
        <a:lstStyle/>
        <a:p>
          <a:pPr rtl="0"/>
          <a:endParaRPr lang="zh-TW" altLang="en-US" noProof="0" dirty="0">
            <a:latin typeface="Microsoft JhengHei UI" panose="020B0604030504040204" pitchFamily="34" charset="-120"/>
            <a:ea typeface="Microsoft JhengHei UI" panose="020B0604030504040204" pitchFamily="34" charset="-120"/>
          </a:endParaRPr>
        </a:p>
      </dgm:t>
    </dgm:pt>
    <dgm:pt modelId="{038FE749-6004-418E-86C7-7C1B1D7930F4}" type="sibTrans" cxnId="{307321D6-32A9-4F29-A35B-8328C6417311}">
      <dgm:prSet/>
      <dgm:spPr/>
      <dgm:t>
        <a:bodyPr rtlCol="0"/>
        <a:lstStyle/>
        <a:p>
          <a:pPr rtl="0"/>
          <a:endParaRPr lang="zh-TW" altLang="en-US" noProof="0" dirty="0">
            <a:latin typeface="Microsoft JhengHei UI" panose="020B0604030504040204" pitchFamily="34" charset="-120"/>
            <a:ea typeface="Microsoft JhengHei UI" panose="020B0604030504040204" pitchFamily="34" charset="-120"/>
          </a:endParaRPr>
        </a:p>
      </dgm:t>
    </dgm:pt>
    <dgm:pt modelId="{B2F9B3BC-1849-4A4A-BBE4-752B9B492C76}">
      <dgm:prSet custT="1"/>
      <dgm:spPr/>
      <dgm:t>
        <a:bodyPr rtlCol="0"/>
        <a:lstStyle/>
        <a:p>
          <a:pPr algn="ctr">
            <a:lnSpc>
              <a:spcPct val="100000"/>
            </a:lnSpc>
            <a:defRPr b="1" spc="20">
              <a:latin typeface="+mj-lt"/>
            </a:defRPr>
          </a:pPr>
          <a:r>
            <a:rPr lang="zh-TW" altLang="en-US" sz="2800" b="0" noProof="0" dirty="0">
              <a:solidFill>
                <a:schemeClr val="tx1"/>
              </a:solidFill>
              <a:latin typeface="Microsoft JhengHei UI" panose="020B0604030504040204" pitchFamily="34" charset="-120"/>
              <a:ea typeface="Microsoft JhengHei UI" panose="020B0604030504040204" pitchFamily="34" charset="-120"/>
            </a:rPr>
            <a:t>黃尚崴</a:t>
          </a:r>
          <a:br>
            <a:rPr lang="zh-TW" altLang="en-US" sz="1600" noProof="0" dirty="0">
              <a:solidFill>
                <a:schemeClr val="tx1"/>
              </a:solidFill>
              <a:latin typeface="Microsoft JhengHei UI" panose="020B0604030504040204" pitchFamily="34" charset="-120"/>
              <a:ea typeface="Microsoft JhengHei UI" panose="020B0604030504040204" pitchFamily="34" charset="-120"/>
            </a:rPr>
          </a:br>
          <a:r>
            <a:rPr lang="zh-TW" altLang="en-US" sz="1800" b="0" noProof="0" dirty="0">
              <a:solidFill>
                <a:sysClr val="windowText" lastClr="000000"/>
              </a:solidFill>
              <a:latin typeface="Microsoft JhengHei UI" panose="020B0604030504040204" pitchFamily="34" charset="-120"/>
              <a:ea typeface="Microsoft JhengHei UI" panose="020B0604030504040204" pitchFamily="34" charset="-120"/>
            </a:rPr>
            <a:t>資料蒐集</a:t>
          </a:r>
          <a:endParaRPr lang="en-US" altLang="zh-TW" sz="1800" b="0" noProof="0" dirty="0">
            <a:solidFill>
              <a:sysClr val="windowText" lastClr="000000"/>
            </a:solidFill>
            <a:latin typeface="Microsoft JhengHei UI" panose="020B0604030504040204" pitchFamily="34" charset="-120"/>
            <a:ea typeface="Microsoft JhengHei UI" panose="020B0604030504040204" pitchFamily="34" charset="-120"/>
          </a:endParaRPr>
        </a:p>
        <a:p>
          <a:pPr algn="ctr">
            <a:lnSpc>
              <a:spcPct val="100000"/>
            </a:lnSpc>
          </a:pPr>
          <a:r>
            <a:rPr lang="zh-TW" altLang="en-US" sz="1800" b="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noProof="0" dirty="0">
            <a:solidFill>
              <a:sysClr val="windowText" lastClr="000000"/>
            </a:solidFill>
            <a:latin typeface="Microsoft JhengHei UI" panose="020B0604030504040204" pitchFamily="34" charset="-120"/>
            <a:ea typeface="Microsoft JhengHei UI" panose="020B0604030504040204" pitchFamily="34" charset="-120"/>
          </a:endParaRPr>
        </a:p>
        <a:p>
          <a:pPr algn="ctr">
            <a:lnSpc>
              <a:spcPct val="100000"/>
            </a:lnSpc>
          </a:pPr>
          <a:r>
            <a:rPr lang="zh-TW" altLang="en-US" sz="1800" b="0" noProof="0" dirty="0">
              <a:solidFill>
                <a:sysClr val="windowText" lastClr="000000"/>
              </a:solidFill>
              <a:latin typeface="Microsoft JhengHei UI" panose="020B0604030504040204" pitchFamily="34" charset="-120"/>
              <a:ea typeface="Microsoft JhengHei UI" panose="020B0604030504040204" pitchFamily="34" charset="-120"/>
            </a:rPr>
            <a:t>報告撰寫</a:t>
          </a:r>
          <a:endParaRPr lang="zh-TW" altLang="en-US" sz="1800" b="0" noProof="0" dirty="0">
            <a:solidFill>
              <a:schemeClr val="tx1"/>
            </a:solidFill>
            <a:latin typeface="Microsoft JhengHei UI" panose="020B0604030504040204" pitchFamily="34" charset="-120"/>
            <a:ea typeface="Microsoft JhengHei UI" panose="020B0604030504040204" pitchFamily="34" charset="-120"/>
          </a:endParaRPr>
        </a:p>
      </dgm:t>
    </dgm:pt>
    <dgm:pt modelId="{48FD486C-824F-4590-8CFC-BC1053E533DD}" type="parTrans" cxnId="{BB48F2B9-3F80-43D5-9223-76526A774C2D}">
      <dgm:prSet/>
      <dgm:spPr/>
      <dgm:t>
        <a:bodyPr rtlCol="0"/>
        <a:lstStyle/>
        <a:p>
          <a:pPr rtl="0"/>
          <a:endParaRPr lang="zh-TW" altLang="en-US" noProof="0" dirty="0">
            <a:latin typeface="Microsoft JhengHei UI" panose="020B0604030504040204" pitchFamily="34" charset="-120"/>
            <a:ea typeface="Microsoft JhengHei UI" panose="020B0604030504040204" pitchFamily="34" charset="-120"/>
          </a:endParaRPr>
        </a:p>
      </dgm:t>
    </dgm:pt>
    <dgm:pt modelId="{2946CE56-B018-4C0E-918D-0B36D170024F}" type="sibTrans" cxnId="{BB48F2B9-3F80-43D5-9223-76526A774C2D}">
      <dgm:prSet/>
      <dgm:spPr/>
      <dgm:t>
        <a:bodyPr rtlCol="0"/>
        <a:lstStyle/>
        <a:p>
          <a:pPr rtl="0"/>
          <a:endParaRPr lang="zh-TW" altLang="en-US" noProof="0" dirty="0">
            <a:latin typeface="Microsoft JhengHei UI" panose="020B0604030504040204" pitchFamily="34" charset="-120"/>
            <a:ea typeface="Microsoft JhengHei UI" panose="020B0604030504040204" pitchFamily="34" charset="-120"/>
          </a:endParaRPr>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a:blip xmlns:r="http://schemas.openxmlformats.org/officeDocument/2006/relationships" r:embed="rId1"/>
          <a:srcRect/>
          <a:stretch>
            <a:fillRect t="-3000" b="-3000"/>
          </a:stretch>
        </a:blipFill>
        <a:ln>
          <a:solidFill>
            <a:schemeClr val="accent2">
              <a:lumMod val="75000"/>
            </a:schemeClr>
          </a:solid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a:blip xmlns:r="http://schemas.openxmlformats.org/officeDocument/2006/relationships" r:embed="rId2"/>
          <a:srcRect/>
          <a:stretch>
            <a:fillRect t="-1000" b="-1000"/>
          </a:stretch>
        </a:blipFill>
        <a:ln>
          <a:solidFill>
            <a:schemeClr val="accent2">
              <a:lumMod val="75000"/>
            </a:schemeClr>
          </a:solid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a:blip xmlns:r="http://schemas.openxmlformats.org/officeDocument/2006/relationships" r:embed="rId3"/>
          <a:srcRect/>
          <a:stretch>
            <a:fillRect t="-1000" b="-1000"/>
          </a:stretch>
        </a:blipFill>
        <a:ln>
          <a:solidFill>
            <a:schemeClr val="accent2">
              <a:lumMod val="75000"/>
            </a:schemeClr>
          </a:solid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rotWithShape="1">
          <a:blip xmlns:r="http://schemas.openxmlformats.org/officeDocument/2006/relationships" r:embed="rId4"/>
          <a:srcRect/>
          <a:stretch>
            <a:fillRect/>
          </a:stretch>
        </a:blipFill>
        <a:ln>
          <a:solidFill>
            <a:schemeClr val="accent2">
              <a:lumMod val="75000"/>
            </a:schemeClr>
          </a:solid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808885" y="695508"/>
          <a:ext cx="1822435" cy="1822435"/>
        </a:xfrm>
        <a:prstGeom prst="ellipse">
          <a:avLst/>
        </a:prstGeom>
        <a:blipFill>
          <a:blip xmlns:r="http://schemas.openxmlformats.org/officeDocument/2006/relationships" r:embed="rId1"/>
          <a:srcRect/>
          <a:stretch>
            <a:fillRect t="-3000" b="-3000"/>
          </a:stretch>
        </a:blip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589393" y="2835825"/>
          <a:ext cx="2261419" cy="459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zh-TW" altLang="en-US" sz="2800" b="0" kern="1200" noProof="0" dirty="0">
              <a:solidFill>
                <a:sysClr val="windowText" lastClr="000000"/>
              </a:solidFill>
              <a:latin typeface="Microsoft JhengHei UI" panose="020B0604030504040204" pitchFamily="34" charset="-120"/>
              <a:ea typeface="Microsoft JhengHei UI" panose="020B0604030504040204" pitchFamily="34" charset="-120"/>
            </a:rPr>
            <a:t>陳範耘</a:t>
          </a:r>
          <a:br>
            <a:rPr lang="zh-TW" altLang="en-US" sz="1600" kern="1200" noProof="0" dirty="0">
              <a:solidFill>
                <a:sysClr val="windowText" lastClr="000000"/>
              </a:solidFill>
              <a:latin typeface="Microsoft JhengHei UI" panose="020B0604030504040204" pitchFamily="34" charset="-120"/>
              <a:ea typeface="Microsoft JhengHei UI" panose="020B0604030504040204" pitchFamily="34" charset="-120"/>
            </a:rPr>
          </a:b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defRPr b="1" spc="20">
              <a:latin typeface="+mj-lt"/>
            </a:defRPr>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模型訓練</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defRPr b="1" spc="20">
              <a:latin typeface="+mj-lt"/>
            </a:defRPr>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主要報告撰寫</a:t>
          </a:r>
        </a:p>
      </dsp:txBody>
      <dsp:txXfrm>
        <a:off x="589393" y="2835825"/>
        <a:ext cx="2261419" cy="459802"/>
      </dsp:txXfrm>
    </dsp:sp>
    <dsp:sp modelId="{7D166BBB-55AF-452C-B9A0-94A1EE55FF4F}">
      <dsp:nvSpPr>
        <dsp:cNvPr id="0" name=""/>
        <dsp:cNvSpPr/>
      </dsp:nvSpPr>
      <dsp:spPr>
        <a:xfrm>
          <a:off x="589393" y="3275033"/>
          <a:ext cx="2261419" cy="569621"/>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466053" y="695508"/>
          <a:ext cx="1822435" cy="1822435"/>
        </a:xfrm>
        <a:prstGeom prst="ellipse">
          <a:avLst/>
        </a:prstGeom>
        <a:blipFill>
          <a:blip xmlns:r="http://schemas.openxmlformats.org/officeDocument/2006/relationships" r:embed="rId2"/>
          <a:srcRect/>
          <a:stretch>
            <a:fillRect t="-1000" b="-1000"/>
          </a:stretch>
        </a:blip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246561" y="2835825"/>
          <a:ext cx="2261419" cy="459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zh-TW" altLang="en-US" sz="2800" b="0" kern="1200" noProof="0" dirty="0">
              <a:solidFill>
                <a:schemeClr val="tx1"/>
              </a:solidFill>
              <a:latin typeface="Microsoft JhengHei UI" panose="020B0604030504040204" pitchFamily="34" charset="-120"/>
              <a:ea typeface="Microsoft JhengHei UI" panose="020B0604030504040204" pitchFamily="34" charset="-120"/>
            </a:rPr>
            <a:t>潘陣恩</a:t>
          </a:r>
          <a:br>
            <a:rPr lang="zh-TW" altLang="en-US" sz="1600" kern="1200" noProof="0" dirty="0">
              <a:solidFill>
                <a:schemeClr val="tx1"/>
              </a:solidFill>
              <a:latin typeface="Microsoft JhengHei UI" panose="020B0604030504040204" pitchFamily="34" charset="-120"/>
              <a:ea typeface="Microsoft JhengHei UI" panose="020B0604030504040204" pitchFamily="34" charset="-120"/>
            </a:rPr>
          </a:b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主要模型訓練</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報告撰寫</a:t>
          </a:r>
          <a:endParaRPr lang="zh-TW" altLang="en-US" sz="1800" b="0" kern="1200" noProof="0" dirty="0">
            <a:solidFill>
              <a:schemeClr val="tx1"/>
            </a:solidFill>
            <a:latin typeface="Microsoft JhengHei UI" panose="020B0604030504040204" pitchFamily="34" charset="-120"/>
            <a:ea typeface="Microsoft JhengHei UI" panose="020B0604030504040204" pitchFamily="34" charset="-120"/>
          </a:endParaRPr>
        </a:p>
      </dsp:txBody>
      <dsp:txXfrm>
        <a:off x="3246561" y="2835825"/>
        <a:ext cx="2261419" cy="459802"/>
      </dsp:txXfrm>
    </dsp:sp>
    <dsp:sp modelId="{1223E777-77CB-4A9A-BF21-12B513842696}">
      <dsp:nvSpPr>
        <dsp:cNvPr id="0" name=""/>
        <dsp:cNvSpPr/>
      </dsp:nvSpPr>
      <dsp:spPr>
        <a:xfrm>
          <a:off x="3246561" y="3275033"/>
          <a:ext cx="2261419" cy="569621"/>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23222" y="695508"/>
          <a:ext cx="1822435" cy="1822435"/>
        </a:xfrm>
        <a:prstGeom prst="ellipse">
          <a:avLst/>
        </a:prstGeom>
        <a:blipFill>
          <a:blip xmlns:r="http://schemas.openxmlformats.org/officeDocument/2006/relationships" r:embed="rId3"/>
          <a:srcRect/>
          <a:stretch>
            <a:fillRect t="-1000" b="-1000"/>
          </a:stretch>
        </a:blip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03730" y="2835825"/>
          <a:ext cx="2261419" cy="459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zh-TW" altLang="en-US" sz="2800" b="0" kern="1200" noProof="0" dirty="0">
              <a:solidFill>
                <a:schemeClr val="tx1"/>
              </a:solidFill>
              <a:latin typeface="Microsoft JhengHei UI" panose="020B0604030504040204" pitchFamily="34" charset="-120"/>
              <a:ea typeface="Microsoft JhengHei UI" panose="020B0604030504040204" pitchFamily="34" charset="-120"/>
            </a:rPr>
            <a:t>李涵碩</a:t>
          </a:r>
          <a:br>
            <a:rPr lang="zh-TW" altLang="en-US" sz="1600" kern="1200" noProof="0" dirty="0">
              <a:solidFill>
                <a:schemeClr val="tx1"/>
              </a:solidFill>
              <a:latin typeface="Microsoft JhengHei UI" panose="020B0604030504040204" pitchFamily="34" charset="-120"/>
              <a:ea typeface="Microsoft JhengHei UI" panose="020B0604030504040204" pitchFamily="34" charset="-120"/>
            </a:rPr>
          </a:br>
          <a:r>
            <a:rPr lang="zh-TW" altLang="en-US" sz="1800" b="0" kern="1200" noProof="0" dirty="0">
              <a:solidFill>
                <a:schemeClr val="tx1"/>
              </a:solidFill>
              <a:latin typeface="Microsoft JhengHei UI" panose="020B0604030504040204" pitchFamily="34" charset="-120"/>
              <a:ea typeface="Microsoft JhengHei UI" panose="020B0604030504040204" pitchFamily="34" charset="-120"/>
            </a:rPr>
            <a:t>資料蒐集</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報告撰寫</a:t>
          </a:r>
          <a:endParaRPr lang="zh-TW" altLang="en-US" sz="1800" b="0" kern="1200" noProof="0" dirty="0">
            <a:solidFill>
              <a:schemeClr val="tx1"/>
            </a:solidFill>
            <a:latin typeface="Microsoft JhengHei UI" panose="020B0604030504040204" pitchFamily="34" charset="-120"/>
            <a:ea typeface="Microsoft JhengHei UI" panose="020B0604030504040204" pitchFamily="34" charset="-120"/>
          </a:endParaRPr>
        </a:p>
      </dsp:txBody>
      <dsp:txXfrm>
        <a:off x="5903730" y="2835825"/>
        <a:ext cx="2261419" cy="459802"/>
      </dsp:txXfrm>
    </dsp:sp>
    <dsp:sp modelId="{EE420F84-477D-4635-BEF8-66426E9A259D}">
      <dsp:nvSpPr>
        <dsp:cNvPr id="0" name=""/>
        <dsp:cNvSpPr/>
      </dsp:nvSpPr>
      <dsp:spPr>
        <a:xfrm>
          <a:off x="6222613" y="2447572"/>
          <a:ext cx="2261419" cy="569621"/>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780390" y="695508"/>
          <a:ext cx="1822435" cy="1822435"/>
        </a:xfrm>
        <a:prstGeom prst="ellipse">
          <a:avLst/>
        </a:prstGeom>
        <a:blipFill rotWithShape="1">
          <a:blip xmlns:r="http://schemas.openxmlformats.org/officeDocument/2006/relationships" r:embed="rId4"/>
          <a:srcRect/>
          <a:stretch>
            <a:fillRect/>
          </a:stretch>
        </a:blip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560898" y="2835825"/>
          <a:ext cx="2261419" cy="459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zh-TW" altLang="en-US" sz="2800" b="0" kern="1200" noProof="0" dirty="0">
              <a:solidFill>
                <a:schemeClr val="tx1"/>
              </a:solidFill>
              <a:latin typeface="Microsoft JhengHei UI" panose="020B0604030504040204" pitchFamily="34" charset="-120"/>
              <a:ea typeface="Microsoft JhengHei UI" panose="020B0604030504040204" pitchFamily="34" charset="-120"/>
            </a:rPr>
            <a:t>黃尚崴</a:t>
          </a:r>
          <a:br>
            <a:rPr lang="zh-TW" altLang="en-US" sz="1600" kern="1200" noProof="0" dirty="0">
              <a:solidFill>
                <a:schemeClr val="tx1"/>
              </a:solidFill>
              <a:latin typeface="Microsoft JhengHei UI" panose="020B0604030504040204" pitchFamily="34" charset="-120"/>
              <a:ea typeface="Microsoft JhengHei UI" panose="020B0604030504040204" pitchFamily="34" charset="-120"/>
            </a:rPr>
          </a:b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資料蒐集</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報告撰寫</a:t>
          </a:r>
          <a:endParaRPr lang="zh-TW" altLang="en-US" sz="1800" b="0" kern="1200" noProof="0" dirty="0">
            <a:solidFill>
              <a:schemeClr val="tx1"/>
            </a:solidFill>
            <a:latin typeface="Microsoft JhengHei UI" panose="020B0604030504040204" pitchFamily="34" charset="-120"/>
            <a:ea typeface="Microsoft JhengHei UI" panose="020B0604030504040204" pitchFamily="34" charset="-120"/>
          </a:endParaRPr>
        </a:p>
      </dsp:txBody>
      <dsp:txXfrm>
        <a:off x="8560898" y="2835825"/>
        <a:ext cx="2261419" cy="459802"/>
      </dsp:txXfrm>
    </dsp:sp>
    <dsp:sp modelId="{5A7600AF-A34B-4D03-B3D6-B3C760AE8E06}">
      <dsp:nvSpPr>
        <dsp:cNvPr id="0" name=""/>
        <dsp:cNvSpPr/>
      </dsp:nvSpPr>
      <dsp:spPr>
        <a:xfrm>
          <a:off x="8602033" y="3233952"/>
          <a:ext cx="2261419" cy="56962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人像清單"/>
  <dgm:desc val="人像清單"/>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600C5E1D-05F4-454D-86AC-69BCF7ABCF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4D8DD6E7-FAA2-4F27-AC17-2C2371D6F9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4D1599-8320-46DE-B67A-99FCF59A2CBD}" type="datetime1">
              <a:rPr lang="zh-TW" altLang="en-US" smtClean="0">
                <a:latin typeface="Microsoft JhengHei UI" panose="020B0604030504040204" pitchFamily="34" charset="-120"/>
                <a:ea typeface="Microsoft JhengHei UI" panose="020B0604030504040204" pitchFamily="34" charset="-120"/>
              </a:rPr>
              <a:t>2022/12/15</a:t>
            </a:fld>
            <a:endParaRPr lang="zh-TW" altLang="en-US" dirty="0">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D95E3648-7A90-4F22-B58F-6E56156D36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49E2D09C-071E-4404-A41B-61F6E7FDA8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C87CDB-6736-4C1C-92B6-C0E5B7B73D56}"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516222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latin typeface="Microsoft JhengHei UI" panose="020B0604030504040204" pitchFamily="34" charset="-120"/>
              <a:ea typeface="Microsoft JhengHei UI" panose="020B0604030504040204" pitchFamily="34" charset="-120"/>
            </a:endParaRPr>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9B3E549F-7EEE-4F85-80BD-26E2C7B9527E}" type="datetime1">
              <a:rPr lang="zh-TW" altLang="en-US" smtClean="0"/>
              <a:pPr/>
              <a:t>2022/12/15</a:t>
            </a:fld>
            <a:endParaRPr lang="zh-TW" altLang="en-US" dirty="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latin typeface="Microsoft JhengHei UI" panose="020B0604030504040204" pitchFamily="34" charset="-120"/>
              <a:ea typeface="Microsoft JhengHei UI" panose="020B0604030504040204" pitchFamily="34" charset="-120"/>
            </a:endParaRPr>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D40C6A29-4676-420C-BBE3-ACC2B80F64D4}" type="slidenum">
              <a:rPr lang="en-US" altLang="zh-TW" noProof="0" smtClean="0"/>
              <a:pPr/>
              <a:t>‹#›</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68756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為了計算整張圖片裡有多少相符的特徵，我們在這裡創造了一套篩選機制。這套機制背後的數學原理被稱為卷積（</a:t>
            </a:r>
            <a:r>
              <a:rPr lang="en-US" altLang="zh-TW" dirty="0"/>
              <a:t>convolution</a:t>
            </a:r>
            <a:r>
              <a:rPr lang="zh-TW" altLang="en-US" dirty="0"/>
              <a:t>），也就是 </a:t>
            </a:r>
            <a:r>
              <a:rPr lang="en-US" altLang="zh-TW" dirty="0"/>
              <a:t>CNN </a:t>
            </a:r>
            <a:r>
              <a:rPr lang="zh-TW" altLang="en-US" dirty="0"/>
              <a:t>的名稱由來。</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12</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120325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rgbClr val="000000"/>
                </a:solidFill>
                <a:effectLst/>
                <a:latin typeface="Arial" panose="020B0604020202020204" pitchFamily="34" charset="0"/>
              </a:rPr>
              <a:t>如果兩個像素都是白色（值為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），乘積就是 </a:t>
            </a:r>
            <a:r>
              <a:rPr lang="en-US" altLang="zh-TW" sz="1800" b="0" i="0" u="none" strike="noStrike" dirty="0">
                <a:solidFill>
                  <a:srgbClr val="000000"/>
                </a:solidFill>
                <a:effectLst/>
                <a:latin typeface="Arial" panose="020B0604020202020204" pitchFamily="34" charset="0"/>
              </a:rPr>
              <a:t>1 * 1 = 1</a:t>
            </a:r>
            <a:r>
              <a:rPr lang="zh-TW" altLang="en-US" sz="1800" b="0" i="0" u="none" strike="noStrike" dirty="0">
                <a:solidFill>
                  <a:srgbClr val="000000"/>
                </a:solidFill>
                <a:effectLst/>
                <a:latin typeface="Arial" panose="020B0604020202020204" pitchFamily="34" charset="0"/>
              </a:rPr>
              <a:t>；如果都是黑色（值為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），乘積就是 </a:t>
            </a:r>
            <a:r>
              <a:rPr lang="en-US" altLang="zh-TW" sz="1800" b="0" i="0" u="none" strike="noStrike" dirty="0">
                <a:solidFill>
                  <a:srgbClr val="000000"/>
                </a:solidFill>
                <a:effectLst/>
                <a:latin typeface="Arial" panose="020B0604020202020204" pitchFamily="34" charset="0"/>
              </a:rPr>
              <a:t>(-1) * (-1) = 1</a:t>
            </a:r>
            <a:r>
              <a:rPr lang="zh-TW" altLang="en-US" sz="1800" b="0" i="0" u="none" strike="noStrike" dirty="0">
                <a:solidFill>
                  <a:srgbClr val="000000"/>
                </a:solidFill>
                <a:effectLst/>
                <a:latin typeface="Arial" panose="020B0604020202020204" pitchFamily="34" charset="0"/>
              </a:rPr>
              <a:t>。也就是說像素相符的乘積為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，像素相異的乘積為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。如果兩張圖的每個相素都相符，將這些乘積加總、再除以像素數量就會得到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；反之，如果兩者的像素完全相異，就會得到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a:t>
            </a:r>
          </a:p>
          <a:p>
            <a:endParaRPr lang="zh-TW" altLang="en-US"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13</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87136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然後，我們可以根據每次卷積的值和位置，製作一個新的二維矩陣。這也就是利用特徵篩選過後的原圖，它可以告訴我們在原圖的哪些地方可以找到該特徵。值越接近 </a:t>
            </a:r>
            <a:r>
              <a:rPr lang="en-US" altLang="zh-TW" dirty="0"/>
              <a:t>1 </a:t>
            </a:r>
            <a:r>
              <a:rPr lang="zh-TW" altLang="en-US" dirty="0"/>
              <a:t>的局部和該特徵越相符，值越接近 </a:t>
            </a:r>
            <a:r>
              <a:rPr lang="en-US" altLang="zh-TW" dirty="0"/>
              <a:t>-1 </a:t>
            </a:r>
            <a:r>
              <a:rPr lang="zh-TW" altLang="en-US" dirty="0"/>
              <a:t>則相差越大，至於接近值接近 </a:t>
            </a:r>
            <a:r>
              <a:rPr lang="en-US" altLang="zh-TW" dirty="0"/>
              <a:t>0 </a:t>
            </a:r>
            <a:r>
              <a:rPr lang="zh-TW" altLang="en-US" dirty="0"/>
              <a:t>的局部，則幾乎沒有任何相似度可言。</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14</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99221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最後我們會得到一組篩選過的原圖，每一張圖都對應了一個特徵。我們可以將整段卷積運算，簡單想成單一的處理步驟。在 </a:t>
            </a:r>
            <a:r>
              <a:rPr lang="en-US" altLang="zh-TW" dirty="0"/>
              <a:t>CNN </a:t>
            </a:r>
            <a:r>
              <a:rPr lang="zh-TW" altLang="en-US" dirty="0"/>
              <a:t>的運作裡，這個步驟被稱為卷積層，這也代表後面還有更多層。</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15</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60032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16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323134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時域的方式表現：波形</a:t>
            </a:r>
            <a:r>
              <a:rPr lang="en-US" altLang="zh-TW" dirty="0"/>
              <a:t>, waveform</a:t>
            </a:r>
          </a:p>
          <a:p>
            <a:r>
              <a:rPr lang="zh-TW" altLang="en-US" dirty="0"/>
              <a:t>頻域的方式表現：頻譜</a:t>
            </a:r>
            <a:r>
              <a:rPr lang="en-US" altLang="zh-TW" dirty="0"/>
              <a:t>, spectrum</a:t>
            </a:r>
          </a:p>
          <a:p>
            <a:r>
              <a:rPr lang="en-US" altLang="zh-TW" b="0" i="1" u="none" dirty="0">
                <a:solidFill>
                  <a:schemeClr val="tx1"/>
                </a:solidFill>
                <a:effectLst/>
                <a:latin typeface="-apple-system"/>
              </a:rPr>
              <a:t>ξ</a:t>
            </a:r>
            <a:r>
              <a:rPr lang="zh-TW" altLang="en-US" b="0" i="0" u="none" dirty="0">
                <a:solidFill>
                  <a:schemeClr val="tx1"/>
                </a:solidFill>
                <a:effectLst/>
                <a:latin typeface="-apple-system"/>
              </a:rPr>
              <a:t> 為任意實數。</a:t>
            </a:r>
            <a:r>
              <a:rPr lang="en-US" altLang="zh-TW" b="0" i="1" u="none" dirty="0">
                <a:solidFill>
                  <a:schemeClr val="tx1"/>
                </a:solidFill>
                <a:effectLst/>
                <a:latin typeface="-apple-system"/>
              </a:rPr>
              <a:t>ξ</a:t>
            </a:r>
            <a:r>
              <a:rPr lang="zh-TW" altLang="en-US" b="0" i="0" u="none" dirty="0">
                <a:solidFill>
                  <a:schemeClr val="tx1"/>
                </a:solidFill>
                <a:effectLst/>
                <a:latin typeface="-apple-system"/>
              </a:rPr>
              <a:t> 的定義域為頻域。</a:t>
            </a:r>
            <a:endParaRPr lang="zh-TW" altLang="en-US" u="none" dirty="0">
              <a:solidFill>
                <a:schemeClr val="tx1"/>
              </a:solidFill>
            </a:endParaRP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17</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86791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時域：描述數學函數或物理信號對時間的關係。一個信號的時域波形可以表達信號隨著時間的變化。</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頻域：是描述信號在頻率方面特性時用到的一種坐標系。頻域圖顯示了在一個頻率範圍內每個給定頻帶內的信號量。</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18</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16240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二維傅立葉變換的目的是將信號由空間域轉到頻域。</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19</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291574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21</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525487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可以想像許多不同的灰階圖，各個灰階圖視覺上像個小漣漪，這些小漣漪會疊加成最後的灰階圖片，將此灰階圖進行二維傅立葉轉換，可以得到這些小漣漪的頻率，也就是所謂的圖像頻率。</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23</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287603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37308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例如，圖像的高頻訊號就視覺上來看，會讓界線較為明顯，如果可以去除低頻訊號，保留高頻訊號，就有機會保留較多的圖像邊緣。</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這就構成了圖像上的高通濾波器（</a:t>
            </a:r>
            <a:r>
              <a:rPr lang="en-US" altLang="zh-TW" dirty="0"/>
              <a:t>High pass filter</a:t>
            </a:r>
            <a:r>
              <a:rPr lang="zh-TW" altLang="en-US" dirty="0"/>
              <a:t>），只不過高頻部份不一定是邊緣，也有可能是高頻雜訊等其他來源，在沒有透過模糊等處理來抑制雜訊的情況下，檢視圖像濾波的結果時，若提高亮度，仍然可以看到一些非邊緣的紋路。</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24</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797558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25</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06550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t>上圖有</a:t>
            </a:r>
            <a:r>
              <a:rPr lang="en-US" altLang="zh-TW" dirty="0"/>
              <a:t>3</a:t>
            </a:r>
            <a:r>
              <a:rPr lang="zh-TW" altLang="en-US" dirty="0"/>
              <a:t>組卷積和池化層、</a:t>
            </a:r>
            <a:r>
              <a:rPr lang="en-US" altLang="zh-TW" dirty="0"/>
              <a:t>3</a:t>
            </a:r>
            <a:r>
              <a:rPr lang="zh-TW" altLang="en-US" dirty="0"/>
              <a:t>個</a:t>
            </a:r>
            <a:r>
              <a:rPr lang="en-US" altLang="zh-TW" dirty="0"/>
              <a:t>Dropout</a:t>
            </a:r>
            <a:r>
              <a:rPr lang="zh-TW" altLang="en-US" dirty="0"/>
              <a:t>層、</a:t>
            </a:r>
            <a:r>
              <a:rPr lang="en-US" altLang="zh-TW" dirty="0"/>
              <a:t>1</a:t>
            </a:r>
            <a:r>
              <a:rPr lang="zh-TW" altLang="en-US" dirty="0"/>
              <a:t>個</a:t>
            </a:r>
            <a:r>
              <a:rPr lang="en-US" altLang="zh-TW" dirty="0"/>
              <a:t>Flatten</a:t>
            </a:r>
            <a:r>
              <a:rPr lang="zh-TW" altLang="en-US" dirty="0"/>
              <a:t>層、</a:t>
            </a:r>
            <a:r>
              <a:rPr lang="en-US" altLang="zh-TW" dirty="0"/>
              <a:t>2</a:t>
            </a:r>
            <a:r>
              <a:rPr lang="zh-TW" altLang="en-US" dirty="0"/>
              <a:t>個</a:t>
            </a:r>
            <a:r>
              <a:rPr lang="en-US" altLang="zh-TW" dirty="0"/>
              <a:t>Dense</a:t>
            </a:r>
            <a:r>
              <a:rPr lang="zh-TW" altLang="en-US" dirty="0"/>
              <a:t>層。因為</a:t>
            </a:r>
            <a:r>
              <a:rPr lang="en-US" altLang="zh-TW" dirty="0"/>
              <a:t>CIFAR-100</a:t>
            </a:r>
            <a:r>
              <a:rPr lang="zh-TW" altLang="en-US" dirty="0"/>
              <a:t>是預測</a:t>
            </a:r>
            <a:r>
              <a:rPr lang="en-US" altLang="zh-TW" dirty="0"/>
              <a:t>100</a:t>
            </a:r>
            <a:r>
              <a:rPr lang="zh-TW" altLang="en-US" dirty="0"/>
              <a:t>種分類，所以輸出層是</a:t>
            </a:r>
            <a:r>
              <a:rPr lang="en-US" altLang="zh-TW" dirty="0"/>
              <a:t>100</a:t>
            </a:r>
            <a:r>
              <a:rPr lang="zh-TW" altLang="en-US" dirty="0"/>
              <a:t>。</a:t>
            </a:r>
            <a:endParaRPr lang="en-US" altLang="zh-TW" dirty="0"/>
          </a:p>
          <a:p>
            <a:pPr>
              <a:lnSpc>
                <a:spcPct val="150000"/>
              </a:lnSpc>
            </a:pPr>
            <a:r>
              <a:rPr lang="zh-TW" altLang="en-US" dirty="0"/>
              <a:t>此</a:t>
            </a:r>
            <a:r>
              <a:rPr lang="en-US" altLang="zh-TW" dirty="0"/>
              <a:t>2</a:t>
            </a:r>
            <a:r>
              <a:rPr lang="zh-TW" altLang="en-US" dirty="0"/>
              <a:t>組卷積和池化層分別是</a:t>
            </a:r>
            <a:r>
              <a:rPr lang="en-US" altLang="zh-TW" dirty="0"/>
              <a:t>32</a:t>
            </a:r>
            <a:r>
              <a:rPr lang="zh-TW" altLang="en-US" dirty="0"/>
              <a:t>個和</a:t>
            </a:r>
            <a:r>
              <a:rPr lang="en-US" altLang="zh-TW" dirty="0"/>
              <a:t>64</a:t>
            </a:r>
            <a:r>
              <a:rPr lang="zh-TW" altLang="en-US" dirty="0"/>
              <a:t>個（</a:t>
            </a:r>
            <a:r>
              <a:rPr lang="en-US" altLang="zh-TW" dirty="0"/>
              <a:t>3,3</a:t>
            </a:r>
            <a:r>
              <a:rPr lang="zh-TW" altLang="en-US" dirty="0"/>
              <a:t>）過濾器，最後的</a:t>
            </a:r>
            <a:r>
              <a:rPr lang="en-US" altLang="zh-TW" dirty="0"/>
              <a:t>Dense</a:t>
            </a:r>
            <a:r>
              <a:rPr lang="zh-TW" altLang="en-US" dirty="0"/>
              <a:t>輸出層物件是</a:t>
            </a:r>
            <a:r>
              <a:rPr lang="en-US" altLang="zh-TW" dirty="0"/>
              <a:t>100</a:t>
            </a:r>
            <a:r>
              <a:rPr lang="zh-TW" altLang="en-US" dirty="0"/>
              <a:t>個神經元。</a:t>
            </a:r>
          </a:p>
          <a:p>
            <a:endParaRPr lang="zh-TW" altLang="en-US"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27</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07473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t>訓練好模型後，我們需要寫一個主程式，用於將不同於</a:t>
            </a:r>
            <a:r>
              <a:rPr lang="en-US" altLang="zh-TW" dirty="0"/>
              <a:t>data</a:t>
            </a:r>
            <a:r>
              <a:rPr lang="zh-TW" altLang="en-US" dirty="0"/>
              <a:t>圖片的測試圖片，送入我們訓練好的模型進行視覺辨識，在終端輸出執行結果，並直接生成一個</a:t>
            </a:r>
            <a:r>
              <a:rPr lang="en-US" altLang="zh-TW" dirty="0"/>
              <a:t>Excel</a:t>
            </a:r>
            <a:r>
              <a:rPr lang="zh-TW" altLang="en-US" dirty="0"/>
              <a:t>表格，方便我們進行資料分析。</a:t>
            </a:r>
          </a:p>
          <a:p>
            <a:pPr>
              <a:lnSpc>
                <a:spcPct val="150000"/>
              </a:lnSpc>
            </a:pPr>
            <a:r>
              <a:rPr lang="zh-TW" altLang="en-US" dirty="0"/>
              <a:t>我們分為兩個程式：一是未將測試圖片經二維傅立葉轉換，直接送入模型進行辨識；二是將測試圖片經二維傅立葉轉換後，送入模型進行辨識。</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28</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577576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29</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09602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直接進</a:t>
            </a:r>
            <a:r>
              <a:rPr lang="en-US" altLang="zh-TW"/>
              <a:t>Excel</a:t>
            </a:r>
            <a:endParaRPr lang="zh-TW" altLang="en-US"/>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30</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659833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綜合上述之比較，時間相差約</a:t>
            </a:r>
            <a:r>
              <a:rPr lang="en-US" altLang="zh-TW" dirty="0">
                <a:solidFill>
                  <a:srgbClr val="FF0000"/>
                </a:solidFill>
              </a:rPr>
              <a:t>1.068542</a:t>
            </a:r>
            <a:r>
              <a:rPr lang="zh-TW" altLang="en-US" dirty="0">
                <a:solidFill>
                  <a:srgbClr val="FF0000"/>
                </a:solidFill>
              </a:rPr>
              <a:t>倍</a:t>
            </a:r>
            <a:r>
              <a:rPr lang="zh-TW" altLang="en-US" dirty="0"/>
              <a:t>，準確率比較高的次數相差約</a:t>
            </a:r>
            <a:r>
              <a:rPr lang="en-US" altLang="zh-TW" dirty="0">
                <a:solidFill>
                  <a:srgbClr val="FF0000"/>
                </a:solidFill>
              </a:rPr>
              <a:t>1.7027027</a:t>
            </a:r>
            <a:r>
              <a:rPr lang="zh-TW" altLang="en-US" dirty="0">
                <a:solidFill>
                  <a:srgbClr val="FF0000"/>
                </a:solidFill>
              </a:rPr>
              <a:t>倍</a:t>
            </a:r>
            <a:r>
              <a:rPr lang="zh-TW" altLang="en-US" dirty="0"/>
              <a:t>；以準確率提升的比率來看，我們認為：將測試圖片經二維傅立葉轉換後再送入訓練好的模型進行視覺辨識預測，是比沒有經二維傅立葉轉換的方式好的，且透過二維傅立葉轉換的特性來找到圖片頻率，並通過高通濾波保留高頻進行預測來降低資訊量，進而將背景複雜的圖片複雜度降低，大幅提升了準確率。</a:t>
            </a:r>
          </a:p>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31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23192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32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670162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3</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198327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489106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dirty="0"/>
              <a:t>融合數學專業知識向深度學習做結合</a:t>
            </a:r>
            <a:endParaRPr lang="en-US" altLang="zh-TW"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5</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925216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46556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至今已有數種深度學習框架，如深度神經網路、卷積神經網路、深度置信網路和迴圈神經網路已被應用在電腦視覺、語音辨識、自然語言處理、音訊辨識與生物資訊學等領域並取得了極好的效果。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表徵學習的目標是尋求更好的表示方法並建立更好的模型來從大規模未標記資料中學習這些表示方法。</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7</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050239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9</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563761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它是目前深度學習領域的發展主力，在圖片辨別上甚至可以做到比人類還精準的程度。</a:t>
            </a:r>
            <a:endParaRPr lang="en-US" altLang="zh-TW" dirty="0"/>
          </a:p>
          <a:p>
            <a:r>
              <a:rPr lang="zh-TW" altLang="en-US" dirty="0"/>
              <a:t>這一結構使得卷積神經網路能夠利用輸入資料的二維結構。與其他深度學習結構相比，卷積神經網在圖像和語音辨識方面路能夠給出更好的結果。</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11</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851808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10" name="手繪多邊形​​(F)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S)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手繪多邊形：圖案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6" name="手繪多邊形：圖案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8" name="橢圓​​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0" name="手繪多邊形：圖案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2" name="弧形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 name="標題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副標題 2">
            <a:extLst>
              <a:ext uri="{FF2B5EF4-FFF2-40B4-BE49-F238E27FC236}">
                <a16:creationId xmlns:a16="http://schemas.microsoft.com/office/drawing/2014/main" id="{3527F020-BBC3-49BB-91C2-5B2CBD64B3C5}"/>
              </a:ext>
            </a:extLst>
          </p:cNvPr>
          <p:cNvSpPr>
            <a:spLocks noGrp="1"/>
          </p:cNvSpPr>
          <p:nvPr>
            <p:ph type="subTitle" idx="1" hasCustomPrompt="1"/>
          </p:nvPr>
        </p:nvSpPr>
        <p:spPr>
          <a:xfrm>
            <a:off x="5093208" y="5221224"/>
            <a:ext cx="6592824" cy="996696"/>
          </a:xfrm>
        </p:spPr>
        <p:txBody>
          <a:bodyPr rtlCol="0"/>
          <a:lstStyle>
            <a:lvl1pPr marL="0" indent="0" algn="r">
              <a:buNone/>
              <a:defRPr sz="2400">
                <a:solidFill>
                  <a:schemeClr val="bg1"/>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按一下以編輯母片副標題樣式</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較 3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atin typeface="Microsoft JhengHei UI" panose="020B0604030504040204" pitchFamily="34" charset="-120"/>
                <a:ea typeface="Microsoft JhengHei UI" panose="020B0604030504040204" pitchFamily="34" charset="-120"/>
              </a:defRPr>
            </a:lvl1pPr>
            <a:lvl2pPr>
              <a:defRPr sz="1800">
                <a:latin typeface="Microsoft JhengHei UI" panose="020B0604030504040204" pitchFamily="34" charset="-120"/>
                <a:ea typeface="Microsoft JhengHei UI" panose="020B0604030504040204" pitchFamily="34" charset="-120"/>
              </a:defRPr>
            </a:lvl2pPr>
            <a:lvl3pPr>
              <a:defRPr sz="16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預留位置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 name="內容預留位置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atin typeface="Microsoft JhengHei UI" panose="020B0604030504040204" pitchFamily="34" charset="-120"/>
                <a:ea typeface="Microsoft JhengHei UI" panose="020B0604030504040204" pitchFamily="34" charset="-120"/>
              </a:defRPr>
            </a:lvl1pPr>
            <a:lvl2pPr>
              <a:defRPr sz="1800">
                <a:latin typeface="Microsoft JhengHei UI" panose="020B0604030504040204" pitchFamily="34" charset="-120"/>
                <a:ea typeface="Microsoft JhengHei UI" panose="020B0604030504040204" pitchFamily="34" charset="-120"/>
              </a:defRPr>
            </a:lvl2pPr>
            <a:lvl3pPr>
              <a:defRPr sz="16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8" name="頁尾版面配置區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9" name="投影片編號版面配置區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10" name="手繪多邊形：圖案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1" name="手繪多邊形：圖案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2" name="文字預留位置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3" name="內容預留位置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atin typeface="Microsoft JhengHei UI" panose="020B0604030504040204" pitchFamily="34" charset="-120"/>
                <a:ea typeface="Microsoft JhengHei UI" panose="020B0604030504040204" pitchFamily="34" charset="-120"/>
              </a:defRPr>
            </a:lvl1pPr>
            <a:lvl2pPr>
              <a:defRPr sz="1800">
                <a:latin typeface="Microsoft JhengHei UI" panose="020B0604030504040204" pitchFamily="34" charset="-120"/>
                <a:ea typeface="Microsoft JhengHei UI" panose="020B0604030504040204" pitchFamily="34" charset="-120"/>
              </a:defRPr>
            </a:lvl2pPr>
            <a:lvl3pPr>
              <a:defRPr sz="16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含 2 張中型圖片的標題及內容">
    <p:spTree>
      <p:nvGrpSpPr>
        <p:cNvPr id="1" name=""/>
        <p:cNvGrpSpPr/>
        <p:nvPr/>
      </p:nvGrpSpPr>
      <p:grpSpPr>
        <a:xfrm>
          <a:off x="0" y="0"/>
          <a:ext cx="0" cy="0"/>
          <a:chOff x="0" y="0"/>
          <a:chExt cx="0" cy="0"/>
        </a:xfrm>
      </p:grpSpPr>
      <p:sp>
        <p:nvSpPr>
          <p:cNvPr id="20" name="圖片版面配置區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1" name="圖片版面配置區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0" name="橢圓​​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2" name="弧形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 name="標題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8" name="內容版面配置區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atin typeface="Microsoft JhengHei UI" panose="020B0604030504040204" pitchFamily="34" charset="-120"/>
                <a:ea typeface="Microsoft JhengHei UI" panose="020B0604030504040204" pitchFamily="34" charset="-120"/>
              </a:defRPr>
            </a:lvl1pPr>
            <a:lvl2pPr marL="228600">
              <a:defRPr>
                <a:latin typeface="Microsoft JhengHei UI" panose="020B0604030504040204" pitchFamily="34" charset="-120"/>
                <a:ea typeface="Microsoft JhengHei UI" panose="020B0604030504040204" pitchFamily="34" charset="-120"/>
              </a:defRPr>
            </a:lvl2pPr>
            <a:lvl3pPr marL="457200">
              <a:defRPr>
                <a:latin typeface="Microsoft JhengHei UI" panose="020B0604030504040204" pitchFamily="34" charset="-120"/>
                <a:ea typeface="Microsoft JhengHei UI" panose="020B0604030504040204" pitchFamily="34" charset="-120"/>
              </a:defRPr>
            </a:lvl3pPr>
            <a:lvl4pPr marL="685800">
              <a:defRPr>
                <a:latin typeface="Microsoft JhengHei UI" panose="020B0604030504040204" pitchFamily="34" charset="-120"/>
                <a:ea typeface="Microsoft JhengHei UI" panose="020B0604030504040204" pitchFamily="34" charset="-120"/>
              </a:defRPr>
            </a:lvl4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結語">
    <p:spTree>
      <p:nvGrpSpPr>
        <p:cNvPr id="1" name=""/>
        <p:cNvGrpSpPr/>
        <p:nvPr/>
      </p:nvGrpSpPr>
      <p:grpSpPr>
        <a:xfrm>
          <a:off x="0" y="0"/>
          <a:ext cx="0" cy="0"/>
          <a:chOff x="0" y="0"/>
          <a:chExt cx="0" cy="0"/>
        </a:xfrm>
      </p:grpSpPr>
      <p:sp>
        <p:nvSpPr>
          <p:cNvPr id="10" name="橢圓​​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2" name="手繪多邊形：圖案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4" name="手繪多邊形：圖案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6" name="手繪多邊形：圖案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8" name="手繪多邊形：圖案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0" name="手繪多邊形：圖案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2" name="手繪多邊形：圖案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 name="標題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8" name="內容預留位置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atin typeface="Microsoft JhengHei UI" panose="020B0604030504040204" pitchFamily="34" charset="-120"/>
                <a:ea typeface="Microsoft JhengHei UI" panose="020B0604030504040204" pitchFamily="34" charset="-120"/>
              </a:defRPr>
            </a:lvl1pPr>
            <a:lvl2pPr marL="228600">
              <a:defRPr sz="1800">
                <a:latin typeface="Microsoft JhengHei UI" panose="020B0604030504040204" pitchFamily="34" charset="-120"/>
                <a:ea typeface="Microsoft JhengHei UI" panose="020B0604030504040204" pitchFamily="34" charset="-120"/>
              </a:defRPr>
            </a:lvl2pPr>
            <a:lvl3pPr marL="457200">
              <a:defRPr sz="1800">
                <a:latin typeface="Microsoft JhengHei UI" panose="020B0604030504040204" pitchFamily="34" charset="-120"/>
                <a:ea typeface="Microsoft JhengHei UI" panose="020B0604030504040204" pitchFamily="34" charset="-120"/>
              </a:defRPr>
            </a:lvl3pPr>
          </a:lstStyle>
          <a:p>
            <a:pPr lvl="0" rtl="0"/>
            <a:r>
              <a:rPr lang="zh-TW" altLang="en-US" noProof="0"/>
              <a:t>按一下以編輯母片文字樣式</a:t>
            </a:r>
          </a:p>
          <a:p>
            <a:pPr lvl="1" rtl="0"/>
            <a:r>
              <a:rPr lang="zh-TW" altLang="en-US" noProof="0"/>
              <a:t>第二層</a:t>
            </a:r>
          </a:p>
          <a:p>
            <a:pPr lvl="2" rtl="0"/>
            <a:r>
              <a:rPr lang="zh-TW" altLang="en-US" noProof="0"/>
              <a:t>第三層</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3" name="頁尾版面配置區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5" name="手繪多邊形：圖案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6" name="手繪多邊形：圖案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3" name="頁尾版面配置區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5" name="手繪多邊形：圖案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6" name="手繪多邊形：圖案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7" name="標題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atin typeface="Microsoft JhengHei UI" panose="020B0604030504040204" pitchFamily="34" charset="-120"/>
                <a:ea typeface="Microsoft JhengHei UI" panose="020B0604030504040204" pitchFamily="34" charset="-120"/>
              </a:defRPr>
            </a:lvl1pPr>
            <a:lvl2pPr>
              <a:defRPr sz="2800">
                <a:latin typeface="Microsoft JhengHei UI" panose="020B0604030504040204" pitchFamily="34" charset="-120"/>
                <a:ea typeface="Microsoft JhengHei UI" panose="020B0604030504040204" pitchFamily="34" charset="-120"/>
              </a:defRPr>
            </a:lvl2pPr>
            <a:lvl3pPr>
              <a:defRPr sz="2400">
                <a:latin typeface="Microsoft JhengHei UI" panose="020B0604030504040204" pitchFamily="34" charset="-120"/>
                <a:ea typeface="Microsoft JhengHei UI" panose="020B0604030504040204" pitchFamily="34" charset="-120"/>
              </a:defRPr>
            </a:lvl3pPr>
            <a:lvl4pPr>
              <a:defRPr sz="2000">
                <a:latin typeface="Microsoft JhengHei UI" panose="020B0604030504040204" pitchFamily="34" charset="-120"/>
                <a:ea typeface="Microsoft JhengHei UI" panose="020B0604030504040204" pitchFamily="34" charset="-120"/>
              </a:defRPr>
            </a:lvl4pPr>
            <a:lvl5pPr>
              <a:defRPr sz="2000">
                <a:latin typeface="Microsoft JhengHei UI" panose="020B0604030504040204" pitchFamily="34" charset="-120"/>
                <a:ea typeface="Microsoft JhengHei UI" panose="020B0604030504040204" pitchFamily="34" charset="-120"/>
              </a:defRPr>
            </a:lvl5pPr>
            <a:lvl6pPr>
              <a:defRPr sz="2000"/>
            </a:lvl6pPr>
            <a:lvl7pPr>
              <a:defRPr sz="2000"/>
            </a:lvl7pPr>
            <a:lvl8pPr>
              <a:defRPr sz="2000"/>
            </a:lvl8pPr>
            <a:lvl9pPr>
              <a:defRPr sz="20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預留位置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6" name="頁尾版面配置區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7" name="投影片編號版面配置區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8" name="手繪多邊形：圖案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手繪多邊形：圖案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圖片預留位置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atin typeface="Microsoft JhengHei UI" panose="020B0604030504040204" pitchFamily="34" charset="-120"/>
                <a:ea typeface="Microsoft JhengHei UI"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p>
        </p:txBody>
      </p:sp>
      <p:sp>
        <p:nvSpPr>
          <p:cNvPr id="4" name="文字預留位置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6" name="頁尾版面配置區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7" name="投影片編號版面配置區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8" name="手繪多邊形：圖案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手繪多邊形：圖案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議程">
    <p:spTree>
      <p:nvGrpSpPr>
        <p:cNvPr id="1" name=""/>
        <p:cNvGrpSpPr/>
        <p:nvPr/>
      </p:nvGrpSpPr>
      <p:grpSpPr>
        <a:xfrm>
          <a:off x="0" y="0"/>
          <a:ext cx="0" cy="0"/>
          <a:chOff x="0" y="0"/>
          <a:chExt cx="0" cy="0"/>
        </a:xfrm>
      </p:grpSpPr>
      <p:sp>
        <p:nvSpPr>
          <p:cNvPr id="10" name="橢圓​​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2" name="弧形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4" name="橢圓​​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 name="標題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atin typeface="Microsoft JhengHei UI" panose="020B0604030504040204" pitchFamily="34" charset="-120"/>
                <a:ea typeface="Microsoft JhengHei UI" panose="020B0604030504040204" pitchFamily="34" charset="-120"/>
              </a:defRPr>
            </a:lvl1pPr>
            <a:lvl2pPr marL="228600">
              <a:defRPr>
                <a:latin typeface="Microsoft JhengHei UI" panose="020B0604030504040204" pitchFamily="34" charset="-120"/>
                <a:ea typeface="Microsoft JhengHei UI" panose="020B0604030504040204" pitchFamily="34" charset="-120"/>
              </a:defRPr>
            </a:lvl2pPr>
            <a:lvl3pPr marL="457200">
              <a:defRPr>
                <a:latin typeface="Microsoft JhengHei UI" panose="020B0604030504040204" pitchFamily="34" charset="-120"/>
                <a:ea typeface="Microsoft JhengHei UI" panose="020B0604030504040204" pitchFamily="34" charset="-120"/>
              </a:defRPr>
            </a:lvl3pPr>
            <a:lvl4pPr>
              <a:buNone/>
              <a:defRPr/>
            </a:lvl4pPr>
          </a:lstStyle>
          <a:p>
            <a:pPr lvl="0" rtl="0"/>
            <a:r>
              <a:rPr lang="zh-TW" altLang="en-US" noProof="0"/>
              <a:t>按一下以編輯母片文字樣式</a:t>
            </a:r>
          </a:p>
          <a:p>
            <a:pPr lvl="1" rtl="0"/>
            <a:r>
              <a:rPr lang="zh-TW" altLang="en-US" noProof="0"/>
              <a:t>第二層</a:t>
            </a:r>
          </a:p>
          <a:p>
            <a:pPr lvl="2" rtl="0"/>
            <a:r>
              <a:rPr lang="zh-TW" altLang="en-US" noProof="0"/>
              <a:t>第三層</a:t>
            </a:r>
          </a:p>
        </p:txBody>
      </p:sp>
      <p:sp>
        <p:nvSpPr>
          <p:cNvPr id="4" name="日期版面配置區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5" name="頁尾版面配置區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含 2 張小圖片的標題及內容">
    <p:spTree>
      <p:nvGrpSpPr>
        <p:cNvPr id="1" name=""/>
        <p:cNvGrpSpPr/>
        <p:nvPr/>
      </p:nvGrpSpPr>
      <p:grpSpPr>
        <a:xfrm>
          <a:off x="0" y="0"/>
          <a:ext cx="0" cy="0"/>
          <a:chOff x="0" y="0"/>
          <a:chExt cx="0" cy="0"/>
        </a:xfrm>
      </p:grpSpPr>
      <p:sp>
        <p:nvSpPr>
          <p:cNvPr id="22" name="圖片版面配置區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1" name="圖片版面配置區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 name="標題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版面配置區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atin typeface="Microsoft JhengHei UI" panose="020B0604030504040204" pitchFamily="34" charset="-120"/>
                <a:ea typeface="Microsoft JhengHei UI" panose="020B0604030504040204" pitchFamily="34" charset="-120"/>
              </a:defRPr>
            </a:lvl1pPr>
            <a:lvl2pPr marL="228600">
              <a:lnSpc>
                <a:spcPct val="110000"/>
              </a:lnSpc>
              <a:defRPr sz="2000">
                <a:latin typeface="Microsoft JhengHei UI" panose="020B0604030504040204" pitchFamily="34" charset="-120"/>
                <a:ea typeface="Microsoft JhengHei UI" panose="020B0604030504040204" pitchFamily="34" charset="-120"/>
              </a:defRPr>
            </a:lvl2pPr>
            <a:lvl3pPr marL="457200">
              <a:lnSpc>
                <a:spcPct val="110000"/>
              </a:lnSpc>
              <a:defRPr sz="1800">
                <a:latin typeface="Microsoft JhengHei UI" panose="020B0604030504040204" pitchFamily="34" charset="-120"/>
                <a:ea typeface="Microsoft JhengHei UI" panose="020B0604030504040204" pitchFamily="34" charset="-120"/>
              </a:defRPr>
            </a:lvl3pPr>
            <a:lvl4pPr marL="685800">
              <a:lnSpc>
                <a:spcPct val="110000"/>
              </a:lnSpc>
              <a:defRPr sz="1600">
                <a:latin typeface="Microsoft JhengHei UI" panose="020B0604030504040204" pitchFamily="34" charset="-120"/>
                <a:ea typeface="Microsoft JhengHei UI" panose="020B0604030504040204" pitchFamily="34" charset="-120"/>
              </a:defRPr>
            </a:lvl4pPr>
            <a:lvl5pPr>
              <a:lnSpc>
                <a:spcPct val="110000"/>
              </a:lnSpc>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p:txBody>
      </p:sp>
      <p:sp>
        <p:nvSpPr>
          <p:cNvPr id="4" name="日期版面配置區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5" name="頁尾版面配置區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10" name="橢圓​​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2" name="矩形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7" name="橢圓​​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8" name="弧形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4" name="橢圓​​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 name="標題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5" name="頁尾版面配置區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7" name="手繪多邊形：圖形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8" name="手繪多邊形：圖案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標題及內容 2">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6" name="手繪多邊形：圖案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7" name="手繪多邊形：圖案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8" name="內容版面配置區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圖片的引述投影片">
    <p:bg>
      <p:bgPr>
        <a:solidFill>
          <a:schemeClr val="tx1"/>
        </a:solidFill>
        <a:effectLst/>
      </p:bgPr>
    </p:bg>
    <p:spTree>
      <p:nvGrpSpPr>
        <p:cNvPr id="1" name=""/>
        <p:cNvGrpSpPr/>
        <p:nvPr/>
      </p:nvGrpSpPr>
      <p:grpSpPr>
        <a:xfrm>
          <a:off x="0" y="0"/>
          <a:ext cx="0" cy="0"/>
          <a:chOff x="0" y="0"/>
          <a:chExt cx="0" cy="0"/>
        </a:xfrm>
      </p:grpSpPr>
      <p:sp>
        <p:nvSpPr>
          <p:cNvPr id="6" name="圖片版面配置區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dirty="0"/>
              <a:t>按一下圖示以新增圖片</a:t>
            </a:r>
          </a:p>
        </p:txBody>
      </p:sp>
      <p:sp>
        <p:nvSpPr>
          <p:cNvPr id="10" name="標題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
        <p:nvSpPr>
          <p:cNvPr id="11" name="日期版面配置區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icrosoft JhengHei UI" panose="020B0604030504040204" pitchFamily="34" charset="-120"/>
                <a:ea typeface="Microsoft JhengHei UI" panose="020B0604030504040204" pitchFamily="34" charset="-120"/>
              </a:defRPr>
            </a:lvl1pPr>
          </a:lstStyle>
          <a:p>
            <a:pPr>
              <a:defRPr/>
            </a:pPr>
            <a:r>
              <a:rPr lang="en-US" altLang="zh-TW" dirty="0"/>
              <a:t>2022/11/19</a:t>
            </a:r>
            <a:endParaRPr lang="zh-TW" altLang="en-US" noProof="0" dirty="0">
              <a:latin typeface="Microsoft JhengHei UI" panose="020B0604030504040204" pitchFamily="34" charset="-120"/>
            </a:endParaRPr>
          </a:p>
        </p:txBody>
      </p:sp>
      <p:sp>
        <p:nvSpPr>
          <p:cNvPr id="12" name="頁尾版面配置區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icrosoft JhengHei UI" panose="020B0604030504040204" pitchFamily="34" charset="-120"/>
                <a:ea typeface="Microsoft JhengHei UI" panose="020B0604030504040204" pitchFamily="34" charset="-120"/>
              </a:defRPr>
            </a:lvl1pPr>
          </a:lstStyle>
          <a:p>
            <a:pPr>
              <a:defRPr/>
            </a:pPr>
            <a:r>
              <a:rPr lang="zh-TW" altLang="en-US" noProof="0" dirty="0"/>
              <a:t>運用深度學習模型辨識經傅立葉處理之圖片</a:t>
            </a:r>
            <a:endParaRPr lang="zh-TW" altLang="en-US" noProof="0" dirty="0">
              <a:latin typeface="Microsoft JhengHei UI" panose="020B0604030504040204" pitchFamily="34" charset="-120"/>
            </a:endParaRPr>
          </a:p>
        </p:txBody>
      </p:sp>
      <p:sp>
        <p:nvSpPr>
          <p:cNvPr id="13" name="投影片編號版面配置區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pPr>
                <a:defRPr/>
              </a:pPr>
              <a:t>‹#›</a:t>
            </a:fld>
            <a:endParaRPr lang="zh-TW" altLang="en-US" noProof="0">
              <a:latin typeface="Microsoft JhengHei UI" panose="020B0604030504040204" pitchFamily="34" charset="-120"/>
            </a:endParaRPr>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版面配置區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日期版面配置區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6" name="頁尾版面配置區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7" name="投影片編號版面配置區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8" name="手繪多邊形：圖案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手繪多邊形：圖案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atin typeface="Microsoft JhengHei UI" panose="020B0604030504040204" pitchFamily="34" charset="-120"/>
                <a:ea typeface="Microsoft JhengHei UI" panose="020B0604030504040204" pitchFamily="34" charset="-120"/>
              </a:defRPr>
            </a:lvl1pPr>
            <a:lvl2pPr>
              <a:defRPr sz="2000">
                <a:latin typeface="Microsoft JhengHei UI" panose="020B0604030504040204" pitchFamily="34" charset="-120"/>
                <a:ea typeface="Microsoft JhengHei UI" panose="020B0604030504040204" pitchFamily="34" charset="-120"/>
              </a:defRPr>
            </a:lvl2pPr>
            <a:lvl3pPr>
              <a:defRPr sz="1800">
                <a:latin typeface="Microsoft JhengHei UI" panose="020B0604030504040204" pitchFamily="34" charset="-120"/>
                <a:ea typeface="Microsoft JhengHei UI" panose="020B0604030504040204" pitchFamily="34" charset="-120"/>
              </a:defRPr>
            </a:lvl3pPr>
            <a:lvl4pPr>
              <a:defRPr sz="1600">
                <a:latin typeface="Microsoft JhengHei UI" panose="020B0604030504040204" pitchFamily="34" charset="-120"/>
                <a:ea typeface="Microsoft JhengHei UI" panose="020B0604030504040204" pitchFamily="34" charset="-120"/>
              </a:defRPr>
            </a:lvl4pPr>
            <a:lvl5pPr>
              <a:defRPr sz="16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預留位置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 name="內容預留位置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atin typeface="Microsoft JhengHei UI" panose="020B0604030504040204" pitchFamily="34" charset="-120"/>
                <a:ea typeface="Microsoft JhengHei UI" panose="020B0604030504040204" pitchFamily="34" charset="-120"/>
              </a:defRPr>
            </a:lvl1pPr>
            <a:lvl2pPr>
              <a:defRPr sz="2000">
                <a:latin typeface="Microsoft JhengHei UI" panose="020B0604030504040204" pitchFamily="34" charset="-120"/>
                <a:ea typeface="Microsoft JhengHei UI" panose="020B0604030504040204" pitchFamily="34" charset="-120"/>
              </a:defRPr>
            </a:lvl2pPr>
            <a:lvl3pPr>
              <a:defRPr sz="1800">
                <a:latin typeface="Microsoft JhengHei UI" panose="020B0604030504040204" pitchFamily="34" charset="-120"/>
                <a:ea typeface="Microsoft JhengHei UI" panose="020B0604030504040204" pitchFamily="34" charset="-120"/>
              </a:defRPr>
            </a:lvl3pPr>
            <a:lvl4pPr>
              <a:defRPr sz="1600">
                <a:latin typeface="Microsoft JhengHei UI" panose="020B0604030504040204" pitchFamily="34" charset="-120"/>
                <a:ea typeface="Microsoft JhengHei UI" panose="020B0604030504040204" pitchFamily="34" charset="-120"/>
              </a:defRPr>
            </a:lvl4pPr>
            <a:lvl5pPr>
              <a:defRPr sz="16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8" name="頁尾版面配置區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9" name="投影片編號版面配置區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10" name="手繪多邊形：圖案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1" name="手繪多邊形：圖案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a typeface="Microsoft JhengHei UI" panose="020B0604030504040204" pitchFamily="34" charset="-120"/>
            </a:endParaRPr>
          </a:p>
        </p:txBody>
      </p:sp>
      <p:sp>
        <p:nvSpPr>
          <p:cNvPr id="5" name="頁尾版面配置區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a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compare.xlsx"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B08836-40C5-46C2-81BA-21AA27176925}"/>
              </a:ext>
            </a:extLst>
          </p:cNvPr>
          <p:cNvSpPr>
            <a:spLocks noGrp="1"/>
          </p:cNvSpPr>
          <p:nvPr>
            <p:ph type="ctrTitle"/>
          </p:nvPr>
        </p:nvSpPr>
        <p:spPr>
          <a:xfrm>
            <a:off x="3991899" y="2182763"/>
            <a:ext cx="8170606" cy="2733368"/>
          </a:xfrm>
        </p:spPr>
        <p:txBody>
          <a:bodyPr rtlCol="0">
            <a:normAutofit/>
          </a:bodyPr>
          <a:lstStyle/>
          <a:p>
            <a:pPr rtl="0">
              <a:lnSpc>
                <a:spcPct val="150000"/>
              </a:lnSpc>
            </a:pPr>
            <a:r>
              <a:rPr lang="zh-TW" altLang="en-US" sz="5400" dirty="0">
                <a:latin typeface="Microsoft JhengHei UI" panose="020B0604030504040204" pitchFamily="34" charset="-120"/>
                <a:ea typeface="Microsoft JhengHei UI" panose="020B0604030504040204" pitchFamily="34" charset="-120"/>
              </a:rPr>
              <a:t>運用深度學習模型辨識</a:t>
            </a:r>
            <a:br>
              <a:rPr lang="en-US" altLang="zh-TW" sz="5400" dirty="0">
                <a:latin typeface="Microsoft JhengHei UI" panose="020B0604030504040204" pitchFamily="34" charset="-120"/>
                <a:ea typeface="Microsoft JhengHei UI" panose="020B0604030504040204" pitchFamily="34" charset="-120"/>
              </a:rPr>
            </a:br>
            <a:r>
              <a:rPr lang="zh-TW" altLang="en-US" sz="5400" dirty="0">
                <a:latin typeface="Microsoft JhengHei UI" panose="020B0604030504040204" pitchFamily="34" charset="-120"/>
                <a:ea typeface="Microsoft JhengHei UI" panose="020B0604030504040204" pitchFamily="34" charset="-120"/>
              </a:rPr>
              <a:t>經傅立葉處理之圖片</a:t>
            </a:r>
          </a:p>
        </p:txBody>
      </p:sp>
      <p:sp>
        <p:nvSpPr>
          <p:cNvPr id="3" name="副標題 2">
            <a:extLst>
              <a:ext uri="{FF2B5EF4-FFF2-40B4-BE49-F238E27FC236}">
                <a16:creationId xmlns:a16="http://schemas.microsoft.com/office/drawing/2014/main" id="{72CC4EC4-809C-4FD2-AA20-009F08590DA6}"/>
              </a:ext>
            </a:extLst>
          </p:cNvPr>
          <p:cNvSpPr>
            <a:spLocks noGrp="1"/>
          </p:cNvSpPr>
          <p:nvPr>
            <p:ph type="subTitle" idx="1"/>
          </p:nvPr>
        </p:nvSpPr>
        <p:spPr>
          <a:xfrm>
            <a:off x="5093208" y="5427696"/>
            <a:ext cx="6592824" cy="996696"/>
          </a:xfrm>
        </p:spPr>
        <p:txBody>
          <a:bodyPr rtlCol="0"/>
          <a:lstStyle/>
          <a:p>
            <a:pPr algn="l" rtl="0"/>
            <a:r>
              <a:rPr lang="zh-TW" altLang="en-US" dirty="0">
                <a:solidFill>
                  <a:srgbClr val="FFFFFF"/>
                </a:solidFill>
              </a:rPr>
              <a:t>指導老師：鄭富國老師</a:t>
            </a:r>
            <a:endParaRPr lang="en-US" altLang="zh-TW" dirty="0">
              <a:solidFill>
                <a:srgbClr val="FFFFFF"/>
              </a:solidFill>
            </a:endParaRPr>
          </a:p>
          <a:p>
            <a:pPr algn="l" rtl="0"/>
            <a:r>
              <a:rPr lang="zh-TW" altLang="en-US" dirty="0">
                <a:solidFill>
                  <a:srgbClr val="FFFFFF"/>
                </a:solidFill>
              </a:rPr>
              <a:t>組員：陳範耘、潘陣恩、李涵碩、黃尚崴</a:t>
            </a:r>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3CC999E-194F-07E3-E43E-6F31B6867EB5}"/>
              </a:ext>
            </a:extLst>
          </p:cNvPr>
          <p:cNvSpPr>
            <a:spLocks noGrp="1"/>
          </p:cNvSpPr>
          <p:nvPr>
            <p:ph type="dt" sz="half" idx="10"/>
          </p:nvPr>
        </p:nvSpPr>
        <p:spPr/>
        <p:txBody>
          <a:body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3" name="頁尾版面配置區 2">
            <a:extLst>
              <a:ext uri="{FF2B5EF4-FFF2-40B4-BE49-F238E27FC236}">
                <a16:creationId xmlns:a16="http://schemas.microsoft.com/office/drawing/2014/main" id="{FDAFADFD-1A21-4152-71B4-1285758B7D08}"/>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75FF6359-CD03-6C46-91FA-28842A561AB1}"/>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10</a:t>
            </a:fld>
            <a:endParaRPr lang="zh-TW" altLang="en-US" noProof="0">
              <a:solidFill>
                <a:prstClr val="black">
                  <a:tint val="75000"/>
                </a:prstClr>
              </a:solidFill>
              <a:latin typeface="Microsoft JhengHei UI" panose="020B0604030504040204" pitchFamily="34" charset="-120"/>
            </a:endParaRPr>
          </a:p>
        </p:txBody>
      </p:sp>
      <p:grpSp>
        <p:nvGrpSpPr>
          <p:cNvPr id="9" name="群組 8">
            <a:extLst>
              <a:ext uri="{FF2B5EF4-FFF2-40B4-BE49-F238E27FC236}">
                <a16:creationId xmlns:a16="http://schemas.microsoft.com/office/drawing/2014/main" id="{3DEB1914-D457-CFD1-2ECE-00E599B7E707}"/>
              </a:ext>
            </a:extLst>
          </p:cNvPr>
          <p:cNvGrpSpPr/>
          <p:nvPr/>
        </p:nvGrpSpPr>
        <p:grpSpPr>
          <a:xfrm>
            <a:off x="1288027" y="1484665"/>
            <a:ext cx="9615945" cy="4712107"/>
            <a:chOff x="1288027" y="1484665"/>
            <a:chExt cx="9615945" cy="4712107"/>
          </a:xfrm>
        </p:grpSpPr>
        <p:sp>
          <p:nvSpPr>
            <p:cNvPr id="5" name="矩形: 圓角 4">
              <a:extLst>
                <a:ext uri="{FF2B5EF4-FFF2-40B4-BE49-F238E27FC236}">
                  <a16:creationId xmlns:a16="http://schemas.microsoft.com/office/drawing/2014/main" id="{044663D6-BF61-F0A3-C653-8480ADF2C6B6}"/>
                </a:ext>
              </a:extLst>
            </p:cNvPr>
            <p:cNvSpPr/>
            <p:nvPr/>
          </p:nvSpPr>
          <p:spPr>
            <a:xfrm>
              <a:off x="1288027" y="1484665"/>
              <a:ext cx="1504335" cy="4712107"/>
            </a:xfrm>
            <a:prstGeom prst="round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5DA86794-3789-9A7D-17D7-A789F3E8B06A}"/>
                </a:ext>
              </a:extLst>
            </p:cNvPr>
            <p:cNvSpPr/>
            <p:nvPr/>
          </p:nvSpPr>
          <p:spPr>
            <a:xfrm>
              <a:off x="3991897" y="1484665"/>
              <a:ext cx="1504335" cy="4712107"/>
            </a:xfrm>
            <a:prstGeom prst="roundRect">
              <a:avLst/>
            </a:prstGeom>
            <a:no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7757AB14-81F6-92B1-420F-15921D648AED}"/>
                </a:ext>
              </a:extLst>
            </p:cNvPr>
            <p:cNvSpPr/>
            <p:nvPr/>
          </p:nvSpPr>
          <p:spPr>
            <a:xfrm>
              <a:off x="6695767" y="1484665"/>
              <a:ext cx="1504335" cy="4712107"/>
            </a:xfrm>
            <a:prstGeom prst="roundRect">
              <a:avLst/>
            </a:prstGeom>
            <a:no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48F1A832-4158-126B-E579-89B8D5E4092F}"/>
                </a:ext>
              </a:extLst>
            </p:cNvPr>
            <p:cNvSpPr/>
            <p:nvPr/>
          </p:nvSpPr>
          <p:spPr>
            <a:xfrm>
              <a:off x="9399637" y="1484665"/>
              <a:ext cx="1504335" cy="4712107"/>
            </a:xfrm>
            <a:prstGeom prst="round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67166151-27D2-6761-B2DE-119A2D4B9A6E}"/>
                </a:ext>
              </a:extLst>
            </p:cNvPr>
            <p:cNvSpPr txBox="1"/>
            <p:nvPr/>
          </p:nvSpPr>
          <p:spPr>
            <a:xfrm>
              <a:off x="1418303" y="5565051"/>
              <a:ext cx="1243781" cy="461665"/>
            </a:xfrm>
            <a:prstGeom prst="rect">
              <a:avLst/>
            </a:prstGeom>
            <a:noFill/>
          </p:spPr>
          <p:txBody>
            <a:bodyPr wrap="square" rtlCol="0">
              <a:spAutoFit/>
            </a:bodyPr>
            <a:lstStyle/>
            <a:p>
              <a:pPr algn="ctr"/>
              <a:r>
                <a:rPr lang="zh-TW" altLang="en-US" sz="2400" b="1" dirty="0"/>
                <a:t>輸入層</a:t>
              </a:r>
            </a:p>
          </p:txBody>
        </p:sp>
        <p:sp>
          <p:nvSpPr>
            <p:cNvPr id="11" name="文字方塊 10">
              <a:extLst>
                <a:ext uri="{FF2B5EF4-FFF2-40B4-BE49-F238E27FC236}">
                  <a16:creationId xmlns:a16="http://schemas.microsoft.com/office/drawing/2014/main" id="{EE0AE6E0-561C-18B5-DF60-1EF8A7A3A2D2}"/>
                </a:ext>
              </a:extLst>
            </p:cNvPr>
            <p:cNvSpPr txBox="1"/>
            <p:nvPr/>
          </p:nvSpPr>
          <p:spPr>
            <a:xfrm>
              <a:off x="4088374" y="5565051"/>
              <a:ext cx="1311379" cy="461665"/>
            </a:xfrm>
            <a:prstGeom prst="rect">
              <a:avLst/>
            </a:prstGeom>
            <a:noFill/>
          </p:spPr>
          <p:txBody>
            <a:bodyPr wrap="square" rtlCol="0">
              <a:spAutoFit/>
            </a:bodyPr>
            <a:lstStyle/>
            <a:p>
              <a:pPr algn="ctr"/>
              <a:r>
                <a:rPr lang="zh-TW" altLang="en-US" sz="2400" b="1" dirty="0"/>
                <a:t>隱藏層</a:t>
              </a:r>
              <a:r>
                <a:rPr lang="en-US" altLang="zh-TW" sz="2400" b="1" dirty="0"/>
                <a:t>1</a:t>
              </a:r>
              <a:endParaRPr lang="zh-TW" altLang="en-US" sz="2400" b="1" dirty="0"/>
            </a:p>
          </p:txBody>
        </p:sp>
        <p:sp>
          <p:nvSpPr>
            <p:cNvPr id="13" name="文字方塊 12">
              <a:extLst>
                <a:ext uri="{FF2B5EF4-FFF2-40B4-BE49-F238E27FC236}">
                  <a16:creationId xmlns:a16="http://schemas.microsoft.com/office/drawing/2014/main" id="{3F2B2646-780F-7DFA-74DE-E25E9295AFFF}"/>
                </a:ext>
              </a:extLst>
            </p:cNvPr>
            <p:cNvSpPr txBox="1"/>
            <p:nvPr/>
          </p:nvSpPr>
          <p:spPr>
            <a:xfrm>
              <a:off x="9529916" y="5565051"/>
              <a:ext cx="1243781" cy="461665"/>
            </a:xfrm>
            <a:prstGeom prst="rect">
              <a:avLst/>
            </a:prstGeom>
            <a:noFill/>
          </p:spPr>
          <p:txBody>
            <a:bodyPr wrap="square" rtlCol="0">
              <a:spAutoFit/>
            </a:bodyPr>
            <a:lstStyle/>
            <a:p>
              <a:pPr algn="ctr"/>
              <a:r>
                <a:rPr lang="zh-TW" altLang="en-US" sz="2400" b="1" dirty="0"/>
                <a:t>輸出層</a:t>
              </a:r>
            </a:p>
          </p:txBody>
        </p:sp>
        <p:sp>
          <p:nvSpPr>
            <p:cNvPr id="14" name="文字方塊 13">
              <a:extLst>
                <a:ext uri="{FF2B5EF4-FFF2-40B4-BE49-F238E27FC236}">
                  <a16:creationId xmlns:a16="http://schemas.microsoft.com/office/drawing/2014/main" id="{9F3718F2-41F3-C2D4-152B-AEE0AF737E7B}"/>
                </a:ext>
              </a:extLst>
            </p:cNvPr>
            <p:cNvSpPr txBox="1"/>
            <p:nvPr/>
          </p:nvSpPr>
          <p:spPr>
            <a:xfrm>
              <a:off x="6792244" y="5565051"/>
              <a:ext cx="1311379" cy="461665"/>
            </a:xfrm>
            <a:prstGeom prst="rect">
              <a:avLst/>
            </a:prstGeom>
            <a:noFill/>
          </p:spPr>
          <p:txBody>
            <a:bodyPr wrap="square" rtlCol="0">
              <a:spAutoFit/>
            </a:bodyPr>
            <a:lstStyle/>
            <a:p>
              <a:pPr algn="ctr"/>
              <a:r>
                <a:rPr lang="zh-TW" altLang="en-US" sz="2400" b="1" dirty="0"/>
                <a:t>隱藏層</a:t>
              </a:r>
              <a:r>
                <a:rPr lang="en-US" altLang="zh-TW" sz="2400" b="1" dirty="0"/>
                <a:t>2</a:t>
              </a:r>
              <a:endParaRPr lang="zh-TW" altLang="en-US" sz="2400" b="1" dirty="0"/>
            </a:p>
          </p:txBody>
        </p:sp>
        <p:sp>
          <p:nvSpPr>
            <p:cNvPr id="15" name="橢圓 14">
              <a:extLst>
                <a:ext uri="{FF2B5EF4-FFF2-40B4-BE49-F238E27FC236}">
                  <a16:creationId xmlns:a16="http://schemas.microsoft.com/office/drawing/2014/main" id="{AC4A7568-C8D8-3FAC-DE01-077D8D2C7952}"/>
                </a:ext>
              </a:extLst>
            </p:cNvPr>
            <p:cNvSpPr/>
            <p:nvPr/>
          </p:nvSpPr>
          <p:spPr>
            <a:xfrm>
              <a:off x="1759974" y="2183483"/>
              <a:ext cx="550606" cy="550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2F5C04BA-5075-93C1-D39B-C38F2B405223}"/>
                </a:ext>
              </a:extLst>
            </p:cNvPr>
            <p:cNvSpPr/>
            <p:nvPr/>
          </p:nvSpPr>
          <p:spPr>
            <a:xfrm>
              <a:off x="1759974" y="3263902"/>
              <a:ext cx="550606" cy="550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14F58BA3-07CA-F444-35DA-DBE535671951}"/>
                </a:ext>
              </a:extLst>
            </p:cNvPr>
            <p:cNvSpPr/>
            <p:nvPr/>
          </p:nvSpPr>
          <p:spPr>
            <a:xfrm>
              <a:off x="1759974" y="4344321"/>
              <a:ext cx="550606" cy="550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FEA32596-689B-FCC0-606A-D9AA16D60361}"/>
                </a:ext>
              </a:extLst>
            </p:cNvPr>
            <p:cNvSpPr/>
            <p:nvPr/>
          </p:nvSpPr>
          <p:spPr>
            <a:xfrm>
              <a:off x="4468760" y="1711537"/>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21CE4BEC-C245-0487-0001-B98BA4498412}"/>
                </a:ext>
              </a:extLst>
            </p:cNvPr>
            <p:cNvSpPr/>
            <p:nvPr/>
          </p:nvSpPr>
          <p:spPr>
            <a:xfrm>
              <a:off x="4468760" y="2707915"/>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2DADC560-C754-D778-6595-7EC9DFF20394}"/>
                </a:ext>
              </a:extLst>
            </p:cNvPr>
            <p:cNvSpPr/>
            <p:nvPr/>
          </p:nvSpPr>
          <p:spPr>
            <a:xfrm>
              <a:off x="4468760" y="3713267"/>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EBD4D0F1-08A7-D548-C849-F87ABA175F8A}"/>
                </a:ext>
              </a:extLst>
            </p:cNvPr>
            <p:cNvSpPr/>
            <p:nvPr/>
          </p:nvSpPr>
          <p:spPr>
            <a:xfrm>
              <a:off x="4468760" y="4709645"/>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FD4C33CB-14FD-537A-C46B-8D0108BFAE86}"/>
                </a:ext>
              </a:extLst>
            </p:cNvPr>
            <p:cNvSpPr/>
            <p:nvPr/>
          </p:nvSpPr>
          <p:spPr>
            <a:xfrm>
              <a:off x="7172631" y="1711537"/>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69EB6532-2C81-0BA5-631D-23375C8B47E8}"/>
                </a:ext>
              </a:extLst>
            </p:cNvPr>
            <p:cNvSpPr/>
            <p:nvPr/>
          </p:nvSpPr>
          <p:spPr>
            <a:xfrm>
              <a:off x="7172631" y="2707915"/>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A6B1CE22-F100-4BA3-FA56-A20EA008CF8D}"/>
                </a:ext>
              </a:extLst>
            </p:cNvPr>
            <p:cNvSpPr/>
            <p:nvPr/>
          </p:nvSpPr>
          <p:spPr>
            <a:xfrm>
              <a:off x="7172631" y="3713267"/>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AC2B7AFD-E3F5-903E-E80F-AA9D77C348D7}"/>
                </a:ext>
              </a:extLst>
            </p:cNvPr>
            <p:cNvSpPr/>
            <p:nvPr/>
          </p:nvSpPr>
          <p:spPr>
            <a:xfrm>
              <a:off x="7172631" y="4709645"/>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4D086E85-A79F-3C3E-1AD4-CC978733E301}"/>
                </a:ext>
              </a:extLst>
            </p:cNvPr>
            <p:cNvSpPr/>
            <p:nvPr/>
          </p:nvSpPr>
          <p:spPr>
            <a:xfrm>
              <a:off x="9881420" y="3204910"/>
              <a:ext cx="550606" cy="55060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單箭頭接點 27">
              <a:extLst>
                <a:ext uri="{FF2B5EF4-FFF2-40B4-BE49-F238E27FC236}">
                  <a16:creationId xmlns:a16="http://schemas.microsoft.com/office/drawing/2014/main" id="{42F2552F-6B9D-F4C0-C9C9-5CA44A03BFFA}"/>
                </a:ext>
              </a:extLst>
            </p:cNvPr>
            <p:cNvCxnSpPr>
              <a:stCxn id="15" idx="6"/>
              <a:endCxn id="18" idx="2"/>
            </p:cNvCxnSpPr>
            <p:nvPr/>
          </p:nvCxnSpPr>
          <p:spPr>
            <a:xfrm flipV="1">
              <a:off x="2310580" y="1986840"/>
              <a:ext cx="2158180" cy="471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8A0E8F3-36A8-B2AB-57BB-69E89AE7C5DB}"/>
                </a:ext>
              </a:extLst>
            </p:cNvPr>
            <p:cNvCxnSpPr>
              <a:stCxn id="15" idx="6"/>
              <a:endCxn id="19" idx="2"/>
            </p:cNvCxnSpPr>
            <p:nvPr/>
          </p:nvCxnSpPr>
          <p:spPr>
            <a:xfrm>
              <a:off x="2310580" y="2458786"/>
              <a:ext cx="2158180" cy="524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1D293147-BD43-5559-00B6-A5D9225195B2}"/>
                </a:ext>
              </a:extLst>
            </p:cNvPr>
            <p:cNvCxnSpPr>
              <a:stCxn id="15" idx="6"/>
              <a:endCxn id="20" idx="2"/>
            </p:cNvCxnSpPr>
            <p:nvPr/>
          </p:nvCxnSpPr>
          <p:spPr>
            <a:xfrm>
              <a:off x="2310580" y="2458786"/>
              <a:ext cx="2158180" cy="1529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50541640-536D-B3D2-2523-85E93B9E1D76}"/>
                </a:ext>
              </a:extLst>
            </p:cNvPr>
            <p:cNvCxnSpPr>
              <a:stCxn id="15" idx="6"/>
              <a:endCxn id="21" idx="2"/>
            </p:cNvCxnSpPr>
            <p:nvPr/>
          </p:nvCxnSpPr>
          <p:spPr>
            <a:xfrm>
              <a:off x="2310580" y="2458786"/>
              <a:ext cx="2158180" cy="25261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0618BB5-983D-5EF0-55CD-0CFA024065C3}"/>
                </a:ext>
              </a:extLst>
            </p:cNvPr>
            <p:cNvCxnSpPr>
              <a:stCxn id="16" idx="6"/>
              <a:endCxn id="18" idx="2"/>
            </p:cNvCxnSpPr>
            <p:nvPr/>
          </p:nvCxnSpPr>
          <p:spPr>
            <a:xfrm flipV="1">
              <a:off x="2310580" y="1986840"/>
              <a:ext cx="2158180" cy="155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BE9AFA05-1C26-BB81-5512-31BFAE5A85EC}"/>
                </a:ext>
              </a:extLst>
            </p:cNvPr>
            <p:cNvCxnSpPr>
              <a:stCxn id="16" idx="6"/>
              <a:endCxn id="19" idx="2"/>
            </p:cNvCxnSpPr>
            <p:nvPr/>
          </p:nvCxnSpPr>
          <p:spPr>
            <a:xfrm flipV="1">
              <a:off x="2310580" y="2983218"/>
              <a:ext cx="2158180" cy="5559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BB8475F-B95F-14CA-C78B-90D45CA51A92}"/>
                </a:ext>
              </a:extLst>
            </p:cNvPr>
            <p:cNvCxnSpPr>
              <a:stCxn id="16" idx="6"/>
              <a:endCxn id="20" idx="2"/>
            </p:cNvCxnSpPr>
            <p:nvPr/>
          </p:nvCxnSpPr>
          <p:spPr>
            <a:xfrm>
              <a:off x="2310580" y="3539205"/>
              <a:ext cx="2158180" cy="449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B191C04B-9C5E-2FAB-3D38-EFC4D7DD6DFA}"/>
                </a:ext>
              </a:extLst>
            </p:cNvPr>
            <p:cNvCxnSpPr>
              <a:stCxn id="16" idx="6"/>
              <a:endCxn id="21" idx="2"/>
            </p:cNvCxnSpPr>
            <p:nvPr/>
          </p:nvCxnSpPr>
          <p:spPr>
            <a:xfrm>
              <a:off x="2310580" y="3539205"/>
              <a:ext cx="2158180" cy="1445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28292AEB-5CA0-4B6D-60EE-C7FDACE4869B}"/>
                </a:ext>
              </a:extLst>
            </p:cNvPr>
            <p:cNvCxnSpPr>
              <a:stCxn id="17" idx="6"/>
              <a:endCxn id="18" idx="2"/>
            </p:cNvCxnSpPr>
            <p:nvPr/>
          </p:nvCxnSpPr>
          <p:spPr>
            <a:xfrm flipV="1">
              <a:off x="2310580" y="1986840"/>
              <a:ext cx="2158180" cy="2632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E45F3FB8-ACAB-D5F6-0DED-363570F60384}"/>
                </a:ext>
              </a:extLst>
            </p:cNvPr>
            <p:cNvCxnSpPr>
              <a:stCxn id="17" idx="6"/>
              <a:endCxn id="19" idx="2"/>
            </p:cNvCxnSpPr>
            <p:nvPr/>
          </p:nvCxnSpPr>
          <p:spPr>
            <a:xfrm flipV="1">
              <a:off x="2310580" y="2983218"/>
              <a:ext cx="2158180" cy="1636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780C331D-4416-A31C-601A-A57F434DDAD7}"/>
                </a:ext>
              </a:extLst>
            </p:cNvPr>
            <p:cNvCxnSpPr>
              <a:stCxn id="17" idx="6"/>
              <a:endCxn id="20" idx="2"/>
            </p:cNvCxnSpPr>
            <p:nvPr/>
          </p:nvCxnSpPr>
          <p:spPr>
            <a:xfrm flipV="1">
              <a:off x="2310580" y="3988570"/>
              <a:ext cx="2158180" cy="63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62D3E633-980D-FBDD-673E-8FA4B771976D}"/>
                </a:ext>
              </a:extLst>
            </p:cNvPr>
            <p:cNvCxnSpPr>
              <a:stCxn id="17" idx="6"/>
              <a:endCxn id="21" idx="2"/>
            </p:cNvCxnSpPr>
            <p:nvPr/>
          </p:nvCxnSpPr>
          <p:spPr>
            <a:xfrm>
              <a:off x="2310580" y="4619624"/>
              <a:ext cx="2158180" cy="365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646BA8AA-E942-266C-2D1C-A24AE2D5DFA5}"/>
                </a:ext>
              </a:extLst>
            </p:cNvPr>
            <p:cNvCxnSpPr>
              <a:endCxn id="22" idx="2"/>
            </p:cNvCxnSpPr>
            <p:nvPr/>
          </p:nvCxnSpPr>
          <p:spPr>
            <a:xfrm>
              <a:off x="5019366" y="1986840"/>
              <a:ext cx="21532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線單箭頭接點 53">
              <a:extLst>
                <a:ext uri="{FF2B5EF4-FFF2-40B4-BE49-F238E27FC236}">
                  <a16:creationId xmlns:a16="http://schemas.microsoft.com/office/drawing/2014/main" id="{C478B7DE-055A-87DC-3E83-BD4AB5DB902D}"/>
                </a:ext>
              </a:extLst>
            </p:cNvPr>
            <p:cNvCxnSpPr>
              <a:stCxn id="18" idx="6"/>
              <a:endCxn id="23" idx="2"/>
            </p:cNvCxnSpPr>
            <p:nvPr/>
          </p:nvCxnSpPr>
          <p:spPr>
            <a:xfrm>
              <a:off x="5019366" y="1986840"/>
              <a:ext cx="2153265" cy="996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線單箭頭接點 55">
              <a:extLst>
                <a:ext uri="{FF2B5EF4-FFF2-40B4-BE49-F238E27FC236}">
                  <a16:creationId xmlns:a16="http://schemas.microsoft.com/office/drawing/2014/main" id="{6FFB1D7D-C774-730F-477B-278FC22D3360}"/>
                </a:ext>
              </a:extLst>
            </p:cNvPr>
            <p:cNvCxnSpPr>
              <a:stCxn id="18" idx="6"/>
              <a:endCxn id="24" idx="2"/>
            </p:cNvCxnSpPr>
            <p:nvPr/>
          </p:nvCxnSpPr>
          <p:spPr>
            <a:xfrm>
              <a:off x="5019366" y="1986840"/>
              <a:ext cx="2153265" cy="2001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線單箭頭接點 57">
              <a:extLst>
                <a:ext uri="{FF2B5EF4-FFF2-40B4-BE49-F238E27FC236}">
                  <a16:creationId xmlns:a16="http://schemas.microsoft.com/office/drawing/2014/main" id="{417C3383-2544-7F52-A242-77A57C81A28E}"/>
                </a:ext>
              </a:extLst>
            </p:cNvPr>
            <p:cNvCxnSpPr>
              <a:stCxn id="18" idx="6"/>
              <a:endCxn id="25" idx="2"/>
            </p:cNvCxnSpPr>
            <p:nvPr/>
          </p:nvCxnSpPr>
          <p:spPr>
            <a:xfrm>
              <a:off x="5019366" y="1986840"/>
              <a:ext cx="2153265" cy="299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線單箭頭接點 59">
              <a:extLst>
                <a:ext uri="{FF2B5EF4-FFF2-40B4-BE49-F238E27FC236}">
                  <a16:creationId xmlns:a16="http://schemas.microsoft.com/office/drawing/2014/main" id="{DA2E80E8-6C70-51B1-A939-2CDB76E89C1F}"/>
                </a:ext>
              </a:extLst>
            </p:cNvPr>
            <p:cNvCxnSpPr>
              <a:stCxn id="19" idx="6"/>
              <a:endCxn id="22" idx="2"/>
            </p:cNvCxnSpPr>
            <p:nvPr/>
          </p:nvCxnSpPr>
          <p:spPr>
            <a:xfrm flipV="1">
              <a:off x="5019366" y="1986840"/>
              <a:ext cx="2153265" cy="996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35F08A90-6160-1BEA-EECB-92FDF6DF32B0}"/>
                </a:ext>
              </a:extLst>
            </p:cNvPr>
            <p:cNvCxnSpPr>
              <a:stCxn id="19" idx="6"/>
              <a:endCxn id="23" idx="2"/>
            </p:cNvCxnSpPr>
            <p:nvPr/>
          </p:nvCxnSpPr>
          <p:spPr>
            <a:xfrm>
              <a:off x="5019366" y="2983218"/>
              <a:ext cx="21532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6615017E-7AA3-8D72-2CD9-F202C0B54340}"/>
                </a:ext>
              </a:extLst>
            </p:cNvPr>
            <p:cNvCxnSpPr>
              <a:stCxn id="19" idx="6"/>
              <a:endCxn id="24" idx="2"/>
            </p:cNvCxnSpPr>
            <p:nvPr/>
          </p:nvCxnSpPr>
          <p:spPr>
            <a:xfrm>
              <a:off x="5019366" y="2983218"/>
              <a:ext cx="2153265" cy="1005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a:extLst>
                <a:ext uri="{FF2B5EF4-FFF2-40B4-BE49-F238E27FC236}">
                  <a16:creationId xmlns:a16="http://schemas.microsoft.com/office/drawing/2014/main" id="{8BCB3CE5-1ACC-3CB5-4F3E-784E86BAD662}"/>
                </a:ext>
              </a:extLst>
            </p:cNvPr>
            <p:cNvCxnSpPr>
              <a:stCxn id="19" idx="6"/>
              <a:endCxn id="25" idx="2"/>
            </p:cNvCxnSpPr>
            <p:nvPr/>
          </p:nvCxnSpPr>
          <p:spPr>
            <a:xfrm>
              <a:off x="5019366" y="2983218"/>
              <a:ext cx="2153265" cy="2001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線單箭頭接點 67">
              <a:extLst>
                <a:ext uri="{FF2B5EF4-FFF2-40B4-BE49-F238E27FC236}">
                  <a16:creationId xmlns:a16="http://schemas.microsoft.com/office/drawing/2014/main" id="{5ED4CF3F-0332-693C-EE1F-F5B10375CCA6}"/>
                </a:ext>
              </a:extLst>
            </p:cNvPr>
            <p:cNvCxnSpPr>
              <a:stCxn id="20" idx="6"/>
              <a:endCxn id="22" idx="2"/>
            </p:cNvCxnSpPr>
            <p:nvPr/>
          </p:nvCxnSpPr>
          <p:spPr>
            <a:xfrm flipV="1">
              <a:off x="5019366" y="1986840"/>
              <a:ext cx="2153265" cy="2001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線單箭頭接點 69">
              <a:extLst>
                <a:ext uri="{FF2B5EF4-FFF2-40B4-BE49-F238E27FC236}">
                  <a16:creationId xmlns:a16="http://schemas.microsoft.com/office/drawing/2014/main" id="{F7AEB39B-6453-4BC3-F71D-852615D04D01}"/>
                </a:ext>
              </a:extLst>
            </p:cNvPr>
            <p:cNvCxnSpPr>
              <a:stCxn id="20" idx="6"/>
              <a:endCxn id="23" idx="2"/>
            </p:cNvCxnSpPr>
            <p:nvPr/>
          </p:nvCxnSpPr>
          <p:spPr>
            <a:xfrm flipV="1">
              <a:off x="5019366" y="2983218"/>
              <a:ext cx="2153265" cy="1005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線單箭頭接點 71">
              <a:extLst>
                <a:ext uri="{FF2B5EF4-FFF2-40B4-BE49-F238E27FC236}">
                  <a16:creationId xmlns:a16="http://schemas.microsoft.com/office/drawing/2014/main" id="{55A84615-F593-08A0-5ECA-B30DDA242240}"/>
                </a:ext>
              </a:extLst>
            </p:cNvPr>
            <p:cNvCxnSpPr>
              <a:stCxn id="20" idx="6"/>
              <a:endCxn id="24" idx="2"/>
            </p:cNvCxnSpPr>
            <p:nvPr/>
          </p:nvCxnSpPr>
          <p:spPr>
            <a:xfrm>
              <a:off x="5019366" y="3988570"/>
              <a:ext cx="21532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線單箭頭接點 73">
              <a:extLst>
                <a:ext uri="{FF2B5EF4-FFF2-40B4-BE49-F238E27FC236}">
                  <a16:creationId xmlns:a16="http://schemas.microsoft.com/office/drawing/2014/main" id="{32BF0A85-573A-C2B1-ED75-89473CFD7CE8}"/>
                </a:ext>
              </a:extLst>
            </p:cNvPr>
            <p:cNvCxnSpPr>
              <a:stCxn id="20" idx="6"/>
              <a:endCxn id="25" idx="2"/>
            </p:cNvCxnSpPr>
            <p:nvPr/>
          </p:nvCxnSpPr>
          <p:spPr>
            <a:xfrm>
              <a:off x="5019366" y="3988570"/>
              <a:ext cx="2153265" cy="996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線單箭頭接點 75">
              <a:extLst>
                <a:ext uri="{FF2B5EF4-FFF2-40B4-BE49-F238E27FC236}">
                  <a16:creationId xmlns:a16="http://schemas.microsoft.com/office/drawing/2014/main" id="{65CC7A18-8B88-2DC5-A1D5-33EE18A738D5}"/>
                </a:ext>
              </a:extLst>
            </p:cNvPr>
            <p:cNvCxnSpPr>
              <a:stCxn id="21" idx="6"/>
              <a:endCxn id="22" idx="2"/>
            </p:cNvCxnSpPr>
            <p:nvPr/>
          </p:nvCxnSpPr>
          <p:spPr>
            <a:xfrm flipV="1">
              <a:off x="5019366" y="1986840"/>
              <a:ext cx="2153265" cy="299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線單箭頭接點 77">
              <a:extLst>
                <a:ext uri="{FF2B5EF4-FFF2-40B4-BE49-F238E27FC236}">
                  <a16:creationId xmlns:a16="http://schemas.microsoft.com/office/drawing/2014/main" id="{0DF7CB81-841A-94CC-CC7B-6B69AAC3F62D}"/>
                </a:ext>
              </a:extLst>
            </p:cNvPr>
            <p:cNvCxnSpPr>
              <a:cxnSpLocks/>
            </p:cNvCxnSpPr>
            <p:nvPr/>
          </p:nvCxnSpPr>
          <p:spPr>
            <a:xfrm flipV="1">
              <a:off x="5019366" y="2990766"/>
              <a:ext cx="2153265" cy="2001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線單箭頭接點 79">
              <a:extLst>
                <a:ext uri="{FF2B5EF4-FFF2-40B4-BE49-F238E27FC236}">
                  <a16:creationId xmlns:a16="http://schemas.microsoft.com/office/drawing/2014/main" id="{85A1E15E-8A19-0B6A-09FA-17877B9ABA33}"/>
                </a:ext>
              </a:extLst>
            </p:cNvPr>
            <p:cNvCxnSpPr>
              <a:stCxn id="21" idx="6"/>
              <a:endCxn id="24" idx="2"/>
            </p:cNvCxnSpPr>
            <p:nvPr/>
          </p:nvCxnSpPr>
          <p:spPr>
            <a:xfrm flipV="1">
              <a:off x="5019366" y="3988570"/>
              <a:ext cx="2153265" cy="996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線單箭頭接點 81">
              <a:extLst>
                <a:ext uri="{FF2B5EF4-FFF2-40B4-BE49-F238E27FC236}">
                  <a16:creationId xmlns:a16="http://schemas.microsoft.com/office/drawing/2014/main" id="{925999CF-F1A6-C7D2-AFC1-2D1ED0B7F030}"/>
                </a:ext>
              </a:extLst>
            </p:cNvPr>
            <p:cNvCxnSpPr>
              <a:stCxn id="21" idx="6"/>
              <a:endCxn id="25" idx="2"/>
            </p:cNvCxnSpPr>
            <p:nvPr/>
          </p:nvCxnSpPr>
          <p:spPr>
            <a:xfrm>
              <a:off x="5019366" y="4984948"/>
              <a:ext cx="21532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線單箭頭接點 83">
              <a:extLst>
                <a:ext uri="{FF2B5EF4-FFF2-40B4-BE49-F238E27FC236}">
                  <a16:creationId xmlns:a16="http://schemas.microsoft.com/office/drawing/2014/main" id="{88F7A7E4-3BA9-B9A9-8BF2-B68089195B86}"/>
                </a:ext>
              </a:extLst>
            </p:cNvPr>
            <p:cNvCxnSpPr>
              <a:stCxn id="22" idx="6"/>
              <a:endCxn id="26" idx="2"/>
            </p:cNvCxnSpPr>
            <p:nvPr/>
          </p:nvCxnSpPr>
          <p:spPr>
            <a:xfrm>
              <a:off x="7723237" y="1986840"/>
              <a:ext cx="2158183" cy="1493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線單箭頭接點 85">
              <a:extLst>
                <a:ext uri="{FF2B5EF4-FFF2-40B4-BE49-F238E27FC236}">
                  <a16:creationId xmlns:a16="http://schemas.microsoft.com/office/drawing/2014/main" id="{3F9DABF3-A421-1FE8-FCB9-6AE8CBD5172D}"/>
                </a:ext>
              </a:extLst>
            </p:cNvPr>
            <p:cNvCxnSpPr>
              <a:stCxn id="23" idx="6"/>
              <a:endCxn id="26" idx="2"/>
            </p:cNvCxnSpPr>
            <p:nvPr/>
          </p:nvCxnSpPr>
          <p:spPr>
            <a:xfrm>
              <a:off x="7723237" y="2983218"/>
              <a:ext cx="2158183" cy="496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線單箭頭接點 87">
              <a:extLst>
                <a:ext uri="{FF2B5EF4-FFF2-40B4-BE49-F238E27FC236}">
                  <a16:creationId xmlns:a16="http://schemas.microsoft.com/office/drawing/2014/main" id="{1822BD55-9D09-2647-C285-C194D5D10D27}"/>
                </a:ext>
              </a:extLst>
            </p:cNvPr>
            <p:cNvCxnSpPr>
              <a:stCxn id="24" idx="6"/>
              <a:endCxn id="26" idx="2"/>
            </p:cNvCxnSpPr>
            <p:nvPr/>
          </p:nvCxnSpPr>
          <p:spPr>
            <a:xfrm flipV="1">
              <a:off x="7723237" y="3480213"/>
              <a:ext cx="2158183" cy="50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直線單箭頭接點 89">
              <a:extLst>
                <a:ext uri="{FF2B5EF4-FFF2-40B4-BE49-F238E27FC236}">
                  <a16:creationId xmlns:a16="http://schemas.microsoft.com/office/drawing/2014/main" id="{B609271A-A232-3FDF-2C60-4A472186B7D4}"/>
                </a:ext>
              </a:extLst>
            </p:cNvPr>
            <p:cNvCxnSpPr>
              <a:stCxn id="25" idx="6"/>
              <a:endCxn id="26" idx="2"/>
            </p:cNvCxnSpPr>
            <p:nvPr/>
          </p:nvCxnSpPr>
          <p:spPr>
            <a:xfrm flipV="1">
              <a:off x="7723237" y="3480213"/>
              <a:ext cx="2158183" cy="1504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91" name="標題 1">
            <a:extLst>
              <a:ext uri="{FF2B5EF4-FFF2-40B4-BE49-F238E27FC236}">
                <a16:creationId xmlns:a16="http://schemas.microsoft.com/office/drawing/2014/main" id="{446A7B88-8A6D-A61D-28CB-ECFDC003EECF}"/>
              </a:ext>
            </a:extLst>
          </p:cNvPr>
          <p:cNvSpPr txBox="1">
            <a:spLocks/>
          </p:cNvSpPr>
          <p:nvPr/>
        </p:nvSpPr>
        <p:spPr>
          <a:xfrm>
            <a:off x="838200" y="408118"/>
            <a:ext cx="10515600" cy="7119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icrosoft JhengHei UI" panose="020B0604030504040204" pitchFamily="34" charset="-120"/>
                <a:ea typeface="Microsoft JhengHei UI" panose="020B0604030504040204" pitchFamily="34" charset="-120"/>
                <a:cs typeface="+mj-cs"/>
              </a:defRPr>
            </a:lvl1pPr>
          </a:lstStyle>
          <a:p>
            <a:r>
              <a:rPr lang="zh-TW" altLang="en-US" dirty="0"/>
              <a:t>神經網路工作模式</a:t>
            </a:r>
          </a:p>
        </p:txBody>
      </p:sp>
    </p:spTree>
    <p:extLst>
      <p:ext uri="{BB962C8B-B14F-4D97-AF65-F5344CB8AC3E}">
        <p14:creationId xmlns:p14="http://schemas.microsoft.com/office/powerpoint/2010/main" val="417391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A980C7-94D6-A3B1-6D39-5E529A73E368}"/>
              </a:ext>
            </a:extLst>
          </p:cNvPr>
          <p:cNvSpPr>
            <a:spLocks noGrp="1"/>
          </p:cNvSpPr>
          <p:nvPr>
            <p:ph type="title"/>
          </p:nvPr>
        </p:nvSpPr>
        <p:spPr/>
        <p:txBody>
          <a:bodyPr/>
          <a:lstStyle/>
          <a:p>
            <a:r>
              <a:rPr lang="zh-TW" altLang="en-US" dirty="0"/>
              <a:t>卷積神經網路</a:t>
            </a:r>
          </a:p>
        </p:txBody>
      </p:sp>
      <p:sp>
        <p:nvSpPr>
          <p:cNvPr id="3" name="日期版面配置區 2">
            <a:extLst>
              <a:ext uri="{FF2B5EF4-FFF2-40B4-BE49-F238E27FC236}">
                <a16:creationId xmlns:a16="http://schemas.microsoft.com/office/drawing/2014/main" id="{9BC37E8C-F432-9F11-FDEB-EB3BD6D5576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90CD6C82-00DD-DAAC-4A29-7DB9C065E0B2}"/>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A8FC75EF-EE75-8E81-BDAA-A450E15E1478}"/>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11</a:t>
            </a:fld>
            <a:endParaRPr lang="zh-TW" altLang="en-US" noProof="0" dirty="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5108D1EB-C89B-E1EE-13E6-3D2FED30A3E0}"/>
              </a:ext>
            </a:extLst>
          </p:cNvPr>
          <p:cNvSpPr>
            <a:spLocks noGrp="1"/>
          </p:cNvSpPr>
          <p:nvPr>
            <p:ph idx="1"/>
          </p:nvPr>
        </p:nvSpPr>
        <p:spPr>
          <a:xfrm>
            <a:off x="838200" y="1553498"/>
            <a:ext cx="10515600" cy="4753692"/>
          </a:xfrm>
        </p:spPr>
        <p:txBody>
          <a:bodyPr>
            <a:normAutofit/>
          </a:bodyPr>
          <a:lstStyle/>
          <a:p>
            <a:pPr>
              <a:lnSpc>
                <a:spcPct val="150000"/>
              </a:lnSpc>
            </a:pPr>
            <a:r>
              <a:rPr lang="zh-TW" altLang="en-US" dirty="0"/>
              <a:t>卷積神經網路（</a:t>
            </a:r>
            <a:r>
              <a:rPr lang="en-US" altLang="zh-TW" dirty="0"/>
              <a:t>Convolutional Neural Networks</a:t>
            </a:r>
            <a:r>
              <a:rPr lang="zh-TW" altLang="en-US" dirty="0"/>
              <a:t>，</a:t>
            </a:r>
            <a:r>
              <a:rPr lang="en-US" altLang="zh-TW" dirty="0"/>
              <a:t>CNN</a:t>
            </a:r>
            <a:r>
              <a:rPr lang="zh-TW" altLang="en-US" dirty="0"/>
              <a:t>），它的隱藏層主要流程包含了：</a:t>
            </a:r>
            <a:endParaRPr lang="en-US" altLang="zh-TW" dirty="0"/>
          </a:p>
          <a:p>
            <a:pPr lvl="1">
              <a:lnSpc>
                <a:spcPct val="150000"/>
              </a:lnSpc>
              <a:buFont typeface="Wingdings" panose="05000000000000000000" pitchFamily="2" charset="2"/>
              <a:buChar char="Ø"/>
            </a:pPr>
            <a:r>
              <a:rPr lang="zh-TW" altLang="en-US" sz="2800" dirty="0"/>
              <a:t>找特徵</a:t>
            </a:r>
            <a:endParaRPr lang="en-US" altLang="zh-TW" sz="2800" dirty="0"/>
          </a:p>
          <a:p>
            <a:pPr lvl="1">
              <a:lnSpc>
                <a:spcPct val="150000"/>
              </a:lnSpc>
              <a:buFont typeface="Wingdings" panose="05000000000000000000" pitchFamily="2" charset="2"/>
              <a:buChar char="Ø"/>
            </a:pPr>
            <a:r>
              <a:rPr lang="zh-TW" altLang="en-US" sz="2800" dirty="0">
                <a:solidFill>
                  <a:srgbClr val="FF0000"/>
                </a:solidFill>
              </a:rPr>
              <a:t>卷積層</a:t>
            </a:r>
            <a:endParaRPr lang="en-US" altLang="zh-TW" sz="2800" dirty="0">
              <a:solidFill>
                <a:srgbClr val="FF0000"/>
              </a:solidFill>
            </a:endParaRPr>
          </a:p>
          <a:p>
            <a:pPr lvl="1">
              <a:lnSpc>
                <a:spcPct val="150000"/>
              </a:lnSpc>
              <a:buFont typeface="Wingdings" panose="05000000000000000000" pitchFamily="2" charset="2"/>
              <a:buChar char="Ø"/>
            </a:pPr>
            <a:r>
              <a:rPr lang="zh-TW" altLang="en-US" sz="2800" dirty="0"/>
              <a:t>池化層</a:t>
            </a:r>
            <a:endParaRPr lang="en-US" altLang="zh-TW" sz="2800" dirty="0"/>
          </a:p>
          <a:p>
            <a:pPr lvl="1">
              <a:lnSpc>
                <a:spcPct val="150000"/>
              </a:lnSpc>
              <a:buFont typeface="Wingdings" panose="05000000000000000000" pitchFamily="2" charset="2"/>
              <a:buChar char="Ø"/>
            </a:pPr>
            <a:r>
              <a:rPr lang="zh-TW" altLang="en-US" sz="2800" dirty="0"/>
              <a:t>線性整流單元</a:t>
            </a:r>
          </a:p>
        </p:txBody>
      </p:sp>
    </p:spTree>
    <p:extLst>
      <p:ext uri="{BB962C8B-B14F-4D97-AF65-F5344CB8AC3E}">
        <p14:creationId xmlns:p14="http://schemas.microsoft.com/office/powerpoint/2010/main" val="407758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F4E27-2B79-752A-AA0A-217769220C3A}"/>
              </a:ext>
            </a:extLst>
          </p:cNvPr>
          <p:cNvSpPr>
            <a:spLocks noGrp="1"/>
          </p:cNvSpPr>
          <p:nvPr>
            <p:ph type="title"/>
          </p:nvPr>
        </p:nvSpPr>
        <p:spPr/>
        <p:txBody>
          <a:bodyPr/>
          <a:lstStyle/>
          <a:p>
            <a:r>
              <a:rPr lang="zh-TW" altLang="en-US" dirty="0"/>
              <a:t>卷積神經網路 </a:t>
            </a:r>
            <a:r>
              <a:rPr lang="en-US" altLang="zh-TW" dirty="0"/>
              <a:t>—</a:t>
            </a:r>
            <a:r>
              <a:rPr lang="zh-TW" altLang="en-US" dirty="0"/>
              <a:t> 卷積層</a:t>
            </a:r>
          </a:p>
        </p:txBody>
      </p:sp>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12</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p:txBody>
          <a:bodyPr/>
          <a:lstStyle/>
          <a:p>
            <a:pPr>
              <a:lnSpc>
                <a:spcPct val="150000"/>
              </a:lnSpc>
            </a:pPr>
            <a:r>
              <a:rPr lang="en-US" altLang="zh-TW" dirty="0"/>
              <a:t>CNN </a:t>
            </a:r>
            <a:r>
              <a:rPr lang="zh-TW" altLang="en-US" dirty="0"/>
              <a:t>分辨一張新圖片時，在不知道上述特徵在哪的情況下，會比對圖片中的任何地方。</a:t>
            </a:r>
          </a:p>
        </p:txBody>
      </p:sp>
      <p:sp>
        <p:nvSpPr>
          <p:cNvPr id="7" name="矩形 6">
            <a:extLst>
              <a:ext uri="{FF2B5EF4-FFF2-40B4-BE49-F238E27FC236}">
                <a16:creationId xmlns:a16="http://schemas.microsoft.com/office/drawing/2014/main" id="{C30CB3B1-FD5F-7F82-3DBF-A44096B97E1D}"/>
              </a:ext>
            </a:extLst>
          </p:cNvPr>
          <p:cNvSpPr/>
          <p:nvPr/>
        </p:nvSpPr>
        <p:spPr>
          <a:xfrm>
            <a:off x="7643973" y="3093077"/>
            <a:ext cx="2898169" cy="289816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加號 7">
            <a:extLst>
              <a:ext uri="{FF2B5EF4-FFF2-40B4-BE49-F238E27FC236}">
                <a16:creationId xmlns:a16="http://schemas.microsoft.com/office/drawing/2014/main" id="{B77FA247-81F8-A1A0-711F-D9AED089DF55}"/>
              </a:ext>
            </a:extLst>
          </p:cNvPr>
          <p:cNvSpPr/>
          <p:nvPr/>
        </p:nvSpPr>
        <p:spPr>
          <a:xfrm>
            <a:off x="7814353" y="3197588"/>
            <a:ext cx="457200" cy="42124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8">
            <a:extLst>
              <a:ext uri="{FF2B5EF4-FFF2-40B4-BE49-F238E27FC236}">
                <a16:creationId xmlns:a16="http://schemas.microsoft.com/office/drawing/2014/main" id="{CC6697A5-DAD4-B145-8F43-D20E60EA659E}"/>
              </a:ext>
            </a:extLst>
          </p:cNvPr>
          <p:cNvSpPr/>
          <p:nvPr/>
        </p:nvSpPr>
        <p:spPr>
          <a:xfrm>
            <a:off x="7814353" y="3842534"/>
            <a:ext cx="457200" cy="4572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星形: 五角 9">
            <a:extLst>
              <a:ext uri="{FF2B5EF4-FFF2-40B4-BE49-F238E27FC236}">
                <a16:creationId xmlns:a16="http://schemas.microsoft.com/office/drawing/2014/main" id="{49D0C7D3-2CC5-8A54-84C7-3808BE934850}"/>
              </a:ext>
            </a:extLst>
          </p:cNvPr>
          <p:cNvSpPr/>
          <p:nvPr/>
        </p:nvSpPr>
        <p:spPr>
          <a:xfrm>
            <a:off x="8537823" y="3170433"/>
            <a:ext cx="421241" cy="42124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月亮 10">
            <a:extLst>
              <a:ext uri="{FF2B5EF4-FFF2-40B4-BE49-F238E27FC236}">
                <a16:creationId xmlns:a16="http://schemas.microsoft.com/office/drawing/2014/main" id="{6587896E-8B23-47C8-4895-020BF8035DE6}"/>
              </a:ext>
            </a:extLst>
          </p:cNvPr>
          <p:cNvSpPr/>
          <p:nvPr/>
        </p:nvSpPr>
        <p:spPr>
          <a:xfrm>
            <a:off x="7941924" y="4695290"/>
            <a:ext cx="211476" cy="422952"/>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波浪 11">
            <a:extLst>
              <a:ext uri="{FF2B5EF4-FFF2-40B4-BE49-F238E27FC236}">
                <a16:creationId xmlns:a16="http://schemas.microsoft.com/office/drawing/2014/main" id="{32E70BF5-A38D-5295-1969-C71DBF948FAB}"/>
              </a:ext>
            </a:extLst>
          </p:cNvPr>
          <p:cNvSpPr/>
          <p:nvPr/>
        </p:nvSpPr>
        <p:spPr>
          <a:xfrm>
            <a:off x="7934831" y="5513798"/>
            <a:ext cx="286207" cy="286207"/>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L 圖案 12">
            <a:extLst>
              <a:ext uri="{FF2B5EF4-FFF2-40B4-BE49-F238E27FC236}">
                <a16:creationId xmlns:a16="http://schemas.microsoft.com/office/drawing/2014/main" id="{5DCF320B-9940-7BFB-775D-2C1F066E3447}"/>
              </a:ext>
            </a:extLst>
          </p:cNvPr>
          <p:cNvSpPr/>
          <p:nvPr/>
        </p:nvSpPr>
        <p:spPr>
          <a:xfrm>
            <a:off x="8620526" y="3865803"/>
            <a:ext cx="338538" cy="338538"/>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乘號 13">
            <a:extLst>
              <a:ext uri="{FF2B5EF4-FFF2-40B4-BE49-F238E27FC236}">
                <a16:creationId xmlns:a16="http://schemas.microsoft.com/office/drawing/2014/main" id="{DE722FB7-B3CB-4CD6-122F-EFE50C9F3B63}"/>
              </a:ext>
            </a:extLst>
          </p:cNvPr>
          <p:cNvSpPr/>
          <p:nvPr/>
        </p:nvSpPr>
        <p:spPr>
          <a:xfrm>
            <a:off x="9953951" y="3170433"/>
            <a:ext cx="457200" cy="4572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月亮 14">
            <a:extLst>
              <a:ext uri="{FF2B5EF4-FFF2-40B4-BE49-F238E27FC236}">
                <a16:creationId xmlns:a16="http://schemas.microsoft.com/office/drawing/2014/main" id="{4EC0F9A1-0C7E-1729-C80C-7022C12955DB}"/>
              </a:ext>
            </a:extLst>
          </p:cNvPr>
          <p:cNvSpPr/>
          <p:nvPr/>
        </p:nvSpPr>
        <p:spPr>
          <a:xfrm>
            <a:off x="9429966" y="3195877"/>
            <a:ext cx="211476" cy="422952"/>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加號 15">
            <a:extLst>
              <a:ext uri="{FF2B5EF4-FFF2-40B4-BE49-F238E27FC236}">
                <a16:creationId xmlns:a16="http://schemas.microsoft.com/office/drawing/2014/main" id="{BE5C5927-FED8-FBB7-AD5A-C19940613308}"/>
              </a:ext>
            </a:extLst>
          </p:cNvPr>
          <p:cNvSpPr/>
          <p:nvPr/>
        </p:nvSpPr>
        <p:spPr>
          <a:xfrm>
            <a:off x="9307104" y="5459801"/>
            <a:ext cx="457200" cy="42124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L 圖案 16">
            <a:extLst>
              <a:ext uri="{FF2B5EF4-FFF2-40B4-BE49-F238E27FC236}">
                <a16:creationId xmlns:a16="http://schemas.microsoft.com/office/drawing/2014/main" id="{0A5D8BAD-46A4-2506-5BB5-FA6F4B21D01E}"/>
              </a:ext>
            </a:extLst>
          </p:cNvPr>
          <p:cNvSpPr/>
          <p:nvPr/>
        </p:nvSpPr>
        <p:spPr>
          <a:xfrm>
            <a:off x="10072613" y="5485140"/>
            <a:ext cx="338538" cy="338538"/>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波浪 17">
            <a:extLst>
              <a:ext uri="{FF2B5EF4-FFF2-40B4-BE49-F238E27FC236}">
                <a16:creationId xmlns:a16="http://schemas.microsoft.com/office/drawing/2014/main" id="{C9B2C8EC-19DB-D11B-E50E-5A3B21F05AD2}"/>
              </a:ext>
            </a:extLst>
          </p:cNvPr>
          <p:cNvSpPr/>
          <p:nvPr/>
        </p:nvSpPr>
        <p:spPr>
          <a:xfrm>
            <a:off x="9429966" y="4716278"/>
            <a:ext cx="286207" cy="286207"/>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星形: 五角 19">
            <a:extLst>
              <a:ext uri="{FF2B5EF4-FFF2-40B4-BE49-F238E27FC236}">
                <a16:creationId xmlns:a16="http://schemas.microsoft.com/office/drawing/2014/main" id="{F2BDBE83-5FF9-9131-5A8C-8A35B0D9C4EF}"/>
              </a:ext>
            </a:extLst>
          </p:cNvPr>
          <p:cNvSpPr/>
          <p:nvPr/>
        </p:nvSpPr>
        <p:spPr>
          <a:xfrm>
            <a:off x="10031261" y="4648762"/>
            <a:ext cx="421241" cy="42124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心形 20">
            <a:extLst>
              <a:ext uri="{FF2B5EF4-FFF2-40B4-BE49-F238E27FC236}">
                <a16:creationId xmlns:a16="http://schemas.microsoft.com/office/drawing/2014/main" id="{7A5ADBEE-3D67-8237-E992-B8F37356F589}"/>
              </a:ext>
            </a:extLst>
          </p:cNvPr>
          <p:cNvSpPr/>
          <p:nvPr/>
        </p:nvSpPr>
        <p:spPr>
          <a:xfrm>
            <a:off x="9429966" y="3926938"/>
            <a:ext cx="277403" cy="277403"/>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心形 21">
            <a:extLst>
              <a:ext uri="{FF2B5EF4-FFF2-40B4-BE49-F238E27FC236}">
                <a16:creationId xmlns:a16="http://schemas.microsoft.com/office/drawing/2014/main" id="{4E51F50E-B0C3-CE05-B1F5-DABFCB0B6483}"/>
              </a:ext>
            </a:extLst>
          </p:cNvPr>
          <p:cNvSpPr/>
          <p:nvPr/>
        </p:nvSpPr>
        <p:spPr>
          <a:xfrm>
            <a:off x="8620526" y="4789853"/>
            <a:ext cx="277403" cy="277403"/>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箭號: 向下 22">
            <a:extLst>
              <a:ext uri="{FF2B5EF4-FFF2-40B4-BE49-F238E27FC236}">
                <a16:creationId xmlns:a16="http://schemas.microsoft.com/office/drawing/2014/main" id="{5AE53A0B-F893-F458-34F6-0040593328E8}"/>
              </a:ext>
            </a:extLst>
          </p:cNvPr>
          <p:cNvSpPr/>
          <p:nvPr/>
        </p:nvSpPr>
        <p:spPr>
          <a:xfrm>
            <a:off x="8672857" y="5454567"/>
            <a:ext cx="210621" cy="425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下 23">
            <a:extLst>
              <a:ext uri="{FF2B5EF4-FFF2-40B4-BE49-F238E27FC236}">
                <a16:creationId xmlns:a16="http://schemas.microsoft.com/office/drawing/2014/main" id="{12A9A6D8-30D6-0337-545F-AD4CBDCFE474}"/>
              </a:ext>
            </a:extLst>
          </p:cNvPr>
          <p:cNvSpPr/>
          <p:nvPr/>
        </p:nvSpPr>
        <p:spPr>
          <a:xfrm>
            <a:off x="10067729" y="3830162"/>
            <a:ext cx="210621" cy="425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單箭頭接點 25">
            <a:extLst>
              <a:ext uri="{FF2B5EF4-FFF2-40B4-BE49-F238E27FC236}">
                <a16:creationId xmlns:a16="http://schemas.microsoft.com/office/drawing/2014/main" id="{53C7A2E7-FAD3-44C8-7021-A985D29CCC3A}"/>
              </a:ext>
            </a:extLst>
          </p:cNvPr>
          <p:cNvCxnSpPr/>
          <p:nvPr/>
        </p:nvCxnSpPr>
        <p:spPr>
          <a:xfrm flipV="1">
            <a:off x="4880225" y="3429000"/>
            <a:ext cx="2934128" cy="87073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7" name="直線單箭頭接點 26">
            <a:extLst>
              <a:ext uri="{FF2B5EF4-FFF2-40B4-BE49-F238E27FC236}">
                <a16:creationId xmlns:a16="http://schemas.microsoft.com/office/drawing/2014/main" id="{8BE150E7-7638-E1E6-AB66-2152A3859211}"/>
              </a:ext>
            </a:extLst>
          </p:cNvPr>
          <p:cNvCxnSpPr>
            <a:cxnSpLocks/>
          </p:cNvCxnSpPr>
          <p:nvPr/>
        </p:nvCxnSpPr>
        <p:spPr>
          <a:xfrm flipV="1">
            <a:off x="4880225" y="3429000"/>
            <a:ext cx="3792632" cy="90118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0" name="直線單箭頭接點 29">
            <a:extLst>
              <a:ext uri="{FF2B5EF4-FFF2-40B4-BE49-F238E27FC236}">
                <a16:creationId xmlns:a16="http://schemas.microsoft.com/office/drawing/2014/main" id="{EBEEDB7F-1932-5701-0C5E-BFE4369FB21D}"/>
              </a:ext>
            </a:extLst>
          </p:cNvPr>
          <p:cNvCxnSpPr>
            <a:cxnSpLocks/>
            <a:endCxn id="9" idx="3"/>
          </p:cNvCxnSpPr>
          <p:nvPr/>
        </p:nvCxnSpPr>
        <p:spPr>
          <a:xfrm flipV="1">
            <a:off x="4880225" y="4189926"/>
            <a:ext cx="3043936" cy="8838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3" name="直線單箭頭接點 32">
            <a:extLst>
              <a:ext uri="{FF2B5EF4-FFF2-40B4-BE49-F238E27FC236}">
                <a16:creationId xmlns:a16="http://schemas.microsoft.com/office/drawing/2014/main" id="{B2A40C1F-1197-7452-5772-FFC3E27ED683}"/>
              </a:ext>
            </a:extLst>
          </p:cNvPr>
          <p:cNvCxnSpPr>
            <a:cxnSpLocks/>
            <a:endCxn id="11" idx="1"/>
          </p:cNvCxnSpPr>
          <p:nvPr/>
        </p:nvCxnSpPr>
        <p:spPr>
          <a:xfrm>
            <a:off x="4880225" y="4278307"/>
            <a:ext cx="3061699" cy="62845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5" name="直線單箭頭接點 34">
            <a:extLst>
              <a:ext uri="{FF2B5EF4-FFF2-40B4-BE49-F238E27FC236}">
                <a16:creationId xmlns:a16="http://schemas.microsoft.com/office/drawing/2014/main" id="{8794BDFE-355F-2F60-3C6A-B0BDA13C40B4}"/>
              </a:ext>
            </a:extLst>
          </p:cNvPr>
          <p:cNvCxnSpPr>
            <a:cxnSpLocks/>
            <a:endCxn id="12" idx="1"/>
          </p:cNvCxnSpPr>
          <p:nvPr/>
        </p:nvCxnSpPr>
        <p:spPr>
          <a:xfrm>
            <a:off x="4873132" y="4366688"/>
            <a:ext cx="3061699" cy="129021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9" name="直線單箭頭接點 38">
            <a:extLst>
              <a:ext uri="{FF2B5EF4-FFF2-40B4-BE49-F238E27FC236}">
                <a16:creationId xmlns:a16="http://schemas.microsoft.com/office/drawing/2014/main" id="{96CA5255-D329-EA39-3A75-C473F982EC01}"/>
              </a:ext>
            </a:extLst>
          </p:cNvPr>
          <p:cNvCxnSpPr>
            <a:cxnSpLocks/>
            <a:endCxn id="13" idx="2"/>
          </p:cNvCxnSpPr>
          <p:nvPr/>
        </p:nvCxnSpPr>
        <p:spPr>
          <a:xfrm flipV="1">
            <a:off x="4880225" y="4035072"/>
            <a:ext cx="3740301" cy="29511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44" name="文字方塊 43">
            <a:extLst>
              <a:ext uri="{FF2B5EF4-FFF2-40B4-BE49-F238E27FC236}">
                <a16:creationId xmlns:a16="http://schemas.microsoft.com/office/drawing/2014/main" id="{95BAA56D-6EF6-8828-4AF9-CA094CBA2F25}"/>
              </a:ext>
            </a:extLst>
          </p:cNvPr>
          <p:cNvSpPr txBox="1"/>
          <p:nvPr/>
        </p:nvSpPr>
        <p:spPr>
          <a:xfrm>
            <a:off x="2298802" y="4113937"/>
            <a:ext cx="2633012" cy="461665"/>
          </a:xfrm>
          <a:prstGeom prst="rect">
            <a:avLst/>
          </a:prstGeom>
          <a:solidFill>
            <a:schemeClr val="bg1"/>
          </a:solidFill>
          <a:ln>
            <a:solidFill>
              <a:schemeClr val="tx1"/>
            </a:solidFill>
          </a:ln>
        </p:spPr>
        <p:txBody>
          <a:bodyPr wrap="square" rtlCol="0">
            <a:spAutoFit/>
          </a:bodyPr>
          <a:lstStyle/>
          <a:p>
            <a:r>
              <a:rPr lang="zh-TW" altLang="en-US" sz="2400" b="1" dirty="0"/>
              <a:t>對比圖片任何地方</a:t>
            </a:r>
          </a:p>
        </p:txBody>
      </p:sp>
    </p:spTree>
    <p:extLst>
      <p:ext uri="{BB962C8B-B14F-4D97-AF65-F5344CB8AC3E}">
        <p14:creationId xmlns:p14="http://schemas.microsoft.com/office/powerpoint/2010/main" val="263294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13</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728918"/>
            <a:ext cx="10515600" cy="1573161"/>
          </a:xfrm>
        </p:spPr>
        <p:txBody>
          <a:bodyPr/>
          <a:lstStyle/>
          <a:p>
            <a:pPr>
              <a:lnSpc>
                <a:spcPct val="150000"/>
              </a:lnSpc>
            </a:pPr>
            <a:r>
              <a:rPr lang="zh-TW" altLang="en-US" dirty="0"/>
              <a:t>要計算特徵和圖片局部的相符程度，只要將兩者各個像素上的值相乘、再將總和除以像素的數量。</a:t>
            </a:r>
          </a:p>
        </p:txBody>
      </p:sp>
      <p:pic>
        <p:nvPicPr>
          <p:cNvPr id="2" name="圖片 1" descr="一張含有 文字, 計分板 的圖片&#10;&#10;自動產生的描述">
            <a:extLst>
              <a:ext uri="{FF2B5EF4-FFF2-40B4-BE49-F238E27FC236}">
                <a16:creationId xmlns:a16="http://schemas.microsoft.com/office/drawing/2014/main" id="{8418E420-C8A9-B497-BE02-E1A41F7C15EC}"/>
              </a:ext>
            </a:extLst>
          </p:cNvPr>
          <p:cNvPicPr>
            <a:picLocks noChangeAspect="1"/>
          </p:cNvPicPr>
          <p:nvPr/>
        </p:nvPicPr>
        <p:blipFill rotWithShape="1">
          <a:blip r:embed="rId3" cstate="print">
            <a:clrChange>
              <a:clrFrom>
                <a:srgbClr val="0072C6"/>
              </a:clrFrom>
              <a:clrTo>
                <a:srgbClr val="0072C6">
                  <a:alpha val="0"/>
                </a:srgbClr>
              </a:clrTo>
            </a:clrChange>
            <a:extLst>
              <a:ext uri="{28A0092B-C50C-407E-A947-70E740481C1C}">
                <a14:useLocalDpi xmlns:a14="http://schemas.microsoft.com/office/drawing/2010/main" val="0"/>
              </a:ext>
            </a:extLst>
          </a:blip>
          <a:srcRect r="8400"/>
          <a:stretch/>
        </p:blipFill>
        <p:spPr bwMode="auto">
          <a:xfrm>
            <a:off x="2386780" y="2102223"/>
            <a:ext cx="7418439" cy="42541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5516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14</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578070"/>
            <a:ext cx="10515600" cy="1408386"/>
          </a:xfrm>
        </p:spPr>
        <p:txBody>
          <a:bodyPr/>
          <a:lstStyle/>
          <a:p>
            <a:pPr>
              <a:lnSpc>
                <a:spcPct val="150000"/>
              </a:lnSpc>
            </a:pPr>
            <a:r>
              <a:rPr lang="zh-TW" altLang="en-US" dirty="0"/>
              <a:t>我們只要重複上述過程、歸納出圖片中各種可能的特徵，就能完成卷積。</a:t>
            </a:r>
          </a:p>
        </p:txBody>
      </p:sp>
      <p:pic>
        <p:nvPicPr>
          <p:cNvPr id="2" name="圖片 1">
            <a:extLst>
              <a:ext uri="{FF2B5EF4-FFF2-40B4-BE49-F238E27FC236}">
                <a16:creationId xmlns:a16="http://schemas.microsoft.com/office/drawing/2014/main" id="{C924FD33-87CD-29E9-DECF-B23D38BE4959}"/>
              </a:ext>
            </a:extLst>
          </p:cNvPr>
          <p:cNvPicPr>
            <a:picLocks noChangeAspect="1"/>
          </p:cNvPicPr>
          <p:nvPr/>
        </p:nvPicPr>
        <p:blipFill>
          <a:blip r:embed="rId3" cstate="print">
            <a:clrChange>
              <a:clrFrom>
                <a:srgbClr val="0072C6"/>
              </a:clrFrom>
              <a:clrTo>
                <a:srgbClr val="0072C6">
                  <a:alpha val="0"/>
                </a:srgbClr>
              </a:clrTo>
            </a:clrChange>
            <a:extLst>
              <a:ext uri="{28A0092B-C50C-407E-A947-70E740481C1C}">
                <a14:useLocalDpi xmlns:a14="http://schemas.microsoft.com/office/drawing/2010/main" val="0"/>
              </a:ext>
            </a:extLst>
          </a:blip>
          <a:srcRect/>
          <a:stretch>
            <a:fillRect/>
          </a:stretch>
        </p:blipFill>
        <p:spPr bwMode="auto">
          <a:xfrm>
            <a:off x="838200" y="1874929"/>
            <a:ext cx="10905203" cy="4449891"/>
          </a:xfrm>
          <a:prstGeom prst="rect">
            <a:avLst/>
          </a:prstGeom>
          <a:noFill/>
          <a:ln>
            <a:noFill/>
          </a:ln>
        </p:spPr>
      </p:pic>
    </p:spTree>
    <p:extLst>
      <p:ext uri="{BB962C8B-B14F-4D97-AF65-F5344CB8AC3E}">
        <p14:creationId xmlns:p14="http://schemas.microsoft.com/office/powerpoint/2010/main" val="14088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15</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559420"/>
            <a:ext cx="10515600" cy="1479587"/>
          </a:xfrm>
        </p:spPr>
        <p:txBody>
          <a:bodyPr/>
          <a:lstStyle/>
          <a:p>
            <a:pPr>
              <a:lnSpc>
                <a:spcPct val="150000"/>
              </a:lnSpc>
            </a:pPr>
            <a:r>
              <a:rPr lang="zh-TW" altLang="en-US" dirty="0"/>
              <a:t>下一步是將同樣的方法應用在不同特徵上，在圖片中各個部位的卷積。</a:t>
            </a:r>
          </a:p>
        </p:txBody>
      </p:sp>
      <p:grpSp>
        <p:nvGrpSpPr>
          <p:cNvPr id="15" name="群組 14">
            <a:extLst>
              <a:ext uri="{FF2B5EF4-FFF2-40B4-BE49-F238E27FC236}">
                <a16:creationId xmlns:a16="http://schemas.microsoft.com/office/drawing/2014/main" id="{67756497-D430-0C4E-3310-ECED228F190E}"/>
              </a:ext>
            </a:extLst>
          </p:cNvPr>
          <p:cNvGrpSpPr/>
          <p:nvPr/>
        </p:nvGrpSpPr>
        <p:grpSpPr>
          <a:xfrm>
            <a:off x="2512990" y="1299213"/>
            <a:ext cx="7377245" cy="5204533"/>
            <a:chOff x="1966452" y="136525"/>
            <a:chExt cx="8927690" cy="6298348"/>
          </a:xfrm>
        </p:grpSpPr>
        <p:pic>
          <p:nvPicPr>
            <p:cNvPr id="7" name="圖片 6">
              <a:extLst>
                <a:ext uri="{FF2B5EF4-FFF2-40B4-BE49-F238E27FC236}">
                  <a16:creationId xmlns:a16="http://schemas.microsoft.com/office/drawing/2014/main" id="{AD76097A-3FDE-B6CF-EB5C-66DF45BB8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452" y="136525"/>
              <a:ext cx="8829368" cy="6298348"/>
            </a:xfrm>
            <a:prstGeom prst="rect">
              <a:avLst/>
            </a:prstGeom>
          </p:spPr>
        </p:pic>
        <p:grpSp>
          <p:nvGrpSpPr>
            <p:cNvPr id="8" name="群組 7">
              <a:extLst>
                <a:ext uri="{FF2B5EF4-FFF2-40B4-BE49-F238E27FC236}">
                  <a16:creationId xmlns:a16="http://schemas.microsoft.com/office/drawing/2014/main" id="{379BE2EC-9E84-3FCF-CFF2-1B523E8FAD56}"/>
                </a:ext>
              </a:extLst>
            </p:cNvPr>
            <p:cNvGrpSpPr/>
            <p:nvPr/>
          </p:nvGrpSpPr>
          <p:grpSpPr>
            <a:xfrm>
              <a:off x="5338917" y="136525"/>
              <a:ext cx="5555225" cy="2146351"/>
              <a:chOff x="5338917" y="136525"/>
              <a:chExt cx="5555225" cy="2146351"/>
            </a:xfrm>
          </p:grpSpPr>
          <p:sp>
            <p:nvSpPr>
              <p:cNvPr id="9" name="矩形 8">
                <a:extLst>
                  <a:ext uri="{FF2B5EF4-FFF2-40B4-BE49-F238E27FC236}">
                    <a16:creationId xmlns:a16="http://schemas.microsoft.com/office/drawing/2014/main" id="{9A65BD1F-EFD8-6C78-DE7C-19351CE2E766}"/>
                  </a:ext>
                </a:extLst>
              </p:cNvPr>
              <p:cNvSpPr/>
              <p:nvPr/>
            </p:nvSpPr>
            <p:spPr>
              <a:xfrm>
                <a:off x="7049730" y="355753"/>
                <a:ext cx="462116" cy="1927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79480FBF-4997-1111-2CFC-64388E382B07}"/>
                  </a:ext>
                </a:extLst>
              </p:cNvPr>
              <p:cNvSpPr/>
              <p:nvPr/>
            </p:nvSpPr>
            <p:spPr>
              <a:xfrm>
                <a:off x="5338917" y="355753"/>
                <a:ext cx="462116" cy="1927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1A6751DC-CDF8-1E37-85CA-22C2790FF846}"/>
                  </a:ext>
                </a:extLst>
              </p:cNvPr>
              <p:cNvSpPr/>
              <p:nvPr/>
            </p:nvSpPr>
            <p:spPr>
              <a:xfrm>
                <a:off x="5633884" y="1928916"/>
                <a:ext cx="1415846" cy="273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EF6D51B0-21FD-66EC-3F3C-663BE647F9A2}"/>
                  </a:ext>
                </a:extLst>
              </p:cNvPr>
              <p:cNvSpPr/>
              <p:nvPr/>
            </p:nvSpPr>
            <p:spPr>
              <a:xfrm>
                <a:off x="5776454" y="423127"/>
                <a:ext cx="1415846" cy="273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BBE2DF58-372D-3664-BF5E-E195F7209D78}"/>
                  </a:ext>
                </a:extLst>
              </p:cNvPr>
              <p:cNvSpPr/>
              <p:nvPr/>
            </p:nvSpPr>
            <p:spPr>
              <a:xfrm>
                <a:off x="8610600" y="136525"/>
                <a:ext cx="1791929" cy="273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CAD9CDE-7FAE-130C-E33B-98BE46CE6459}"/>
                  </a:ext>
                </a:extLst>
              </p:cNvPr>
              <p:cNvSpPr/>
              <p:nvPr/>
            </p:nvSpPr>
            <p:spPr>
              <a:xfrm>
                <a:off x="10432026" y="355753"/>
                <a:ext cx="462116" cy="1927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1757789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solidFill>
                  <a:srgbClr val="FFFFFF"/>
                </a:solidFill>
              </a:rPr>
              <a:t>傅立葉轉換</a:t>
            </a:r>
            <a:endParaRPr lang="zh-TW" altLang="en-US" dirty="0">
              <a:latin typeface="Microsoft JhengHei UI" panose="020B0604030504040204" pitchFamily="34" charset="-120"/>
              <a:ea typeface="Microsoft JhengHei UI" panose="020B0604030504040204" pitchFamily="34" charset="-120"/>
            </a:endParaRP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97924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F4E27-2B79-752A-AA0A-217769220C3A}"/>
              </a:ext>
            </a:extLst>
          </p:cNvPr>
          <p:cNvSpPr>
            <a:spLocks noGrp="1"/>
          </p:cNvSpPr>
          <p:nvPr>
            <p:ph type="title"/>
          </p:nvPr>
        </p:nvSpPr>
        <p:spPr/>
        <p:txBody>
          <a:bodyPr/>
          <a:lstStyle/>
          <a:p>
            <a:r>
              <a:rPr lang="zh-TW" altLang="en-US" dirty="0"/>
              <a:t>一維傅立葉轉換</a:t>
            </a:r>
          </a:p>
        </p:txBody>
      </p:sp>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17</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1572049"/>
            <a:ext cx="10515600" cy="3859742"/>
          </a:xfrm>
        </p:spPr>
        <p:txBody>
          <a:bodyPr/>
          <a:lstStyle/>
          <a:p>
            <a:pPr>
              <a:lnSpc>
                <a:spcPct val="150000"/>
              </a:lnSpc>
            </a:pPr>
            <a:r>
              <a:rPr lang="zh-TW" altLang="en-US" dirty="0"/>
              <a:t>傅立葉轉換可將一個時域訊號，轉換到頻域上去。不管這個訊號是以時域的方式表現，還是以頻域的方式表現出來，指的都是同一個訊號 ，只是藉由傅立葉轉換來改變我們對他的觀點，並且它也是可逆的。定義如下：</a:t>
            </a: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B96BB56A-FF0E-BB51-BF0E-583DB142D04A}"/>
                  </a:ext>
                </a:extLst>
              </p:cNvPr>
              <p:cNvSpPr txBox="1"/>
              <p:nvPr/>
            </p:nvSpPr>
            <p:spPr>
              <a:xfrm>
                <a:off x="3002588" y="4236527"/>
                <a:ext cx="6186823" cy="11952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3600" i="1" smtClean="0">
                              <a:latin typeface="Cambria Math" panose="02040503050406030204" pitchFamily="18" charset="0"/>
                            </a:rPr>
                          </m:ctrlPr>
                        </m:accPr>
                        <m:e>
                          <m:r>
                            <a:rPr lang="en-US" altLang="zh-TW" sz="3600" b="0" i="1" smtClean="0">
                              <a:latin typeface="Cambria Math" panose="02040503050406030204" pitchFamily="18" charset="0"/>
                            </a:rPr>
                            <m:t>𝑓</m:t>
                          </m:r>
                        </m:e>
                      </m:acc>
                      <m:d>
                        <m:dPr>
                          <m:ctrlPr>
                            <a:rPr lang="en-US" altLang="zh-TW" sz="3600" i="1" smtClean="0">
                              <a:latin typeface="Cambria Math" panose="02040503050406030204" pitchFamily="18" charset="0"/>
                            </a:rPr>
                          </m:ctrlPr>
                        </m:dPr>
                        <m:e>
                          <m:r>
                            <m:rPr>
                              <m:sty m:val="p"/>
                            </m:rPr>
                            <a:rPr lang="el-GR" altLang="zh-TW" sz="3600" i="1" smtClean="0">
                              <a:latin typeface="Cambria Math" panose="02040503050406030204" pitchFamily="18" charset="0"/>
                            </a:rPr>
                            <m:t>ξ</m:t>
                          </m:r>
                        </m:e>
                      </m:d>
                      <m:r>
                        <a:rPr lang="en-US" altLang="zh-TW" sz="3600" b="0" i="1" smtClean="0">
                          <a:latin typeface="Cambria Math" panose="02040503050406030204" pitchFamily="18" charset="0"/>
                        </a:rPr>
                        <m:t>=</m:t>
                      </m:r>
                      <m:nary>
                        <m:naryPr>
                          <m:ctrlPr>
                            <a:rPr lang="en-US" altLang="zh-TW" sz="3600" b="0" i="1" smtClean="0">
                              <a:latin typeface="Cambria Math" panose="02040503050406030204" pitchFamily="18" charset="0"/>
                            </a:rPr>
                          </m:ctrlPr>
                        </m:naryPr>
                        <m:sub>
                          <m:r>
                            <m:rPr>
                              <m:brk m:alnAt="23"/>
                            </m:rPr>
                            <a:rPr lang="en-US" altLang="zh-TW" sz="3600" b="0" i="1" smtClean="0">
                              <a:latin typeface="Cambria Math" panose="02040503050406030204" pitchFamily="18" charset="0"/>
                            </a:rPr>
                            <m:t>−</m:t>
                          </m:r>
                          <m:r>
                            <a:rPr lang="en-US" altLang="zh-TW" sz="3600" b="0" i="1" smtClean="0">
                              <a:latin typeface="Cambria Math" panose="02040503050406030204" pitchFamily="18" charset="0"/>
                              <a:ea typeface="Cambria Math" panose="02040503050406030204" pitchFamily="18" charset="0"/>
                            </a:rPr>
                            <m:t>∞</m:t>
                          </m:r>
                        </m:sub>
                        <m:sup>
                          <m:r>
                            <a:rPr lang="en-US" altLang="zh-TW" sz="3600" i="1">
                              <a:latin typeface="Cambria Math" panose="02040503050406030204" pitchFamily="18" charset="0"/>
                              <a:ea typeface="Cambria Math" panose="02040503050406030204" pitchFamily="18" charset="0"/>
                            </a:rPr>
                            <m:t>∞</m:t>
                          </m:r>
                        </m:sup>
                        <m:e>
                          <m:r>
                            <a:rPr lang="en-US" altLang="zh-TW" sz="3600" b="0" i="1" smtClean="0">
                              <a:latin typeface="Cambria Math" panose="02040503050406030204" pitchFamily="18" charset="0"/>
                            </a:rPr>
                            <m:t>𝑓</m:t>
                          </m:r>
                          <m:d>
                            <m:dPr>
                              <m:ctrlPr>
                                <a:rPr lang="en-US" altLang="zh-TW" sz="3600" b="0" i="1" smtClean="0">
                                  <a:latin typeface="Cambria Math" panose="02040503050406030204" pitchFamily="18" charset="0"/>
                                </a:rPr>
                              </m:ctrlPr>
                            </m:dPr>
                            <m:e>
                              <m:r>
                                <a:rPr lang="en-US" altLang="zh-TW" sz="3600" b="0" i="1" smtClean="0">
                                  <a:latin typeface="Cambria Math" panose="02040503050406030204" pitchFamily="18" charset="0"/>
                                </a:rPr>
                                <m:t>𝑥</m:t>
                              </m:r>
                            </m:e>
                          </m:d>
                          <m:sSup>
                            <m:sSupPr>
                              <m:ctrlPr>
                                <a:rPr lang="en-US" altLang="zh-TW" sz="3600" b="0" i="1" smtClean="0">
                                  <a:latin typeface="Cambria Math" panose="02040503050406030204" pitchFamily="18" charset="0"/>
                                </a:rPr>
                              </m:ctrlPr>
                            </m:sSupPr>
                            <m:e>
                              <m:r>
                                <a:rPr lang="en-US" altLang="zh-TW" sz="3600" b="0" i="1" smtClean="0">
                                  <a:latin typeface="Cambria Math" panose="02040503050406030204" pitchFamily="18" charset="0"/>
                                </a:rPr>
                                <m:t>𝑒</m:t>
                              </m:r>
                            </m:e>
                            <m:sup>
                              <m:r>
                                <a:rPr lang="en-US" altLang="zh-TW" sz="3600" b="0" i="1" smtClean="0">
                                  <a:latin typeface="Cambria Math" panose="02040503050406030204" pitchFamily="18" charset="0"/>
                                </a:rPr>
                                <m:t>−2</m:t>
                              </m:r>
                              <m:r>
                                <a:rPr lang="zh-TW" altLang="en-US" sz="3600" b="0" i="1" smtClean="0">
                                  <a:latin typeface="Cambria Math" panose="02040503050406030204" pitchFamily="18" charset="0"/>
                                </a:rPr>
                                <m:t>𝜋</m:t>
                              </m:r>
                              <m:r>
                                <a:rPr lang="en-US" altLang="zh-TW" sz="3600" b="0" i="1" smtClean="0">
                                  <a:latin typeface="Cambria Math" panose="02040503050406030204" pitchFamily="18" charset="0"/>
                                </a:rPr>
                                <m:t>𝑖𝑥</m:t>
                              </m:r>
                              <m:r>
                                <m:rPr>
                                  <m:sty m:val="p"/>
                                </m:rPr>
                                <a:rPr lang="el-GR" altLang="zh-TW" sz="3600" b="0" i="1" smtClean="0">
                                  <a:latin typeface="Cambria Math" panose="02040503050406030204" pitchFamily="18" charset="0"/>
                                </a:rPr>
                                <m:t>ξ</m:t>
                              </m:r>
                            </m:sup>
                          </m:sSup>
                          <m:r>
                            <a:rPr lang="en-US" altLang="zh-TW" sz="3600" b="0" i="1" smtClean="0">
                              <a:latin typeface="Cambria Math" panose="02040503050406030204" pitchFamily="18" charset="0"/>
                            </a:rPr>
                            <m:t>ⅆ</m:t>
                          </m:r>
                          <m:r>
                            <a:rPr lang="en-US" altLang="zh-TW" sz="3600" b="0" i="1" smtClean="0">
                              <a:latin typeface="Cambria Math" panose="02040503050406030204" pitchFamily="18" charset="0"/>
                            </a:rPr>
                            <m:t>𝑥</m:t>
                          </m:r>
                        </m:e>
                      </m:nary>
                    </m:oMath>
                  </m:oMathPara>
                </a14:m>
                <a:endParaRPr lang="zh-TW" altLang="en-US" sz="3600" dirty="0"/>
              </a:p>
            </p:txBody>
          </p:sp>
        </mc:Choice>
        <mc:Fallback xmlns="">
          <p:sp>
            <p:nvSpPr>
              <p:cNvPr id="9" name="文字方塊 8">
                <a:extLst>
                  <a:ext uri="{FF2B5EF4-FFF2-40B4-BE49-F238E27FC236}">
                    <a16:creationId xmlns:a16="http://schemas.microsoft.com/office/drawing/2014/main" id="{B96BB56A-FF0E-BB51-BF0E-583DB142D04A}"/>
                  </a:ext>
                </a:extLst>
              </p:cNvPr>
              <p:cNvSpPr txBox="1">
                <a:spLocks noRot="1" noChangeAspect="1" noMove="1" noResize="1" noEditPoints="1" noAdjustHandles="1" noChangeArrowheads="1" noChangeShapeType="1" noTextEdit="1"/>
              </p:cNvSpPr>
              <p:nvPr/>
            </p:nvSpPr>
            <p:spPr>
              <a:xfrm>
                <a:off x="3002588" y="4236527"/>
                <a:ext cx="6186823" cy="1195264"/>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74980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4E07CB1-D57A-9C52-E6A3-F21D8CBC3519}"/>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3" name="頁尾版面配置區 2">
            <a:extLst>
              <a:ext uri="{FF2B5EF4-FFF2-40B4-BE49-F238E27FC236}">
                <a16:creationId xmlns:a16="http://schemas.microsoft.com/office/drawing/2014/main" id="{57E11837-2306-B5E6-620A-D9592C2F590A}"/>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195EDD04-DC08-AD83-294E-EAA00875D0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18</a:t>
            </a:fld>
            <a:endParaRPr lang="zh-TW" altLang="en-US" noProof="0">
              <a:solidFill>
                <a:prstClr val="black">
                  <a:tint val="75000"/>
                </a:prstClr>
              </a:solidFill>
              <a:latin typeface="Microsoft JhengHei UI" panose="020B0604030504040204" pitchFamily="34" charset="-120"/>
            </a:endParaRPr>
          </a:p>
        </p:txBody>
      </p:sp>
      <p:pic>
        <p:nvPicPr>
          <p:cNvPr id="5" name="圖片 4">
            <a:extLst>
              <a:ext uri="{FF2B5EF4-FFF2-40B4-BE49-F238E27FC236}">
                <a16:creationId xmlns:a16="http://schemas.microsoft.com/office/drawing/2014/main" id="{750017A7-7FE9-1E25-6BAF-16D1DE10A9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367" y="1155618"/>
            <a:ext cx="10387265" cy="4287520"/>
          </a:xfrm>
          <a:prstGeom prst="rect">
            <a:avLst/>
          </a:prstGeom>
          <a:noFill/>
          <a:ln>
            <a:noFill/>
          </a:ln>
        </p:spPr>
      </p:pic>
    </p:spTree>
    <p:extLst>
      <p:ext uri="{BB962C8B-B14F-4D97-AF65-F5344CB8AC3E}">
        <p14:creationId xmlns:p14="http://schemas.microsoft.com/office/powerpoint/2010/main" val="2389082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F4E27-2B79-752A-AA0A-217769220C3A}"/>
              </a:ext>
            </a:extLst>
          </p:cNvPr>
          <p:cNvSpPr>
            <a:spLocks noGrp="1"/>
          </p:cNvSpPr>
          <p:nvPr>
            <p:ph type="title"/>
          </p:nvPr>
        </p:nvSpPr>
        <p:spPr/>
        <p:txBody>
          <a:bodyPr/>
          <a:lstStyle/>
          <a:p>
            <a:r>
              <a:rPr lang="zh-TW" altLang="en-US" dirty="0"/>
              <a:t>二維傅立葉轉換</a:t>
            </a:r>
          </a:p>
        </p:txBody>
      </p:sp>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19</a:t>
            </a:fld>
            <a:endParaRPr lang="zh-TW" altLang="en-US" noProof="0">
              <a:solidFill>
                <a:prstClr val="black">
                  <a:tint val="75000"/>
                </a:prstClr>
              </a:solidFill>
              <a:latin typeface="Microsoft JhengHei UI" panose="020B0604030504040204" pitchFamily="34" charset="-120"/>
            </a:endParaRPr>
          </a:p>
        </p:txBody>
      </p:sp>
      <mc:AlternateContent xmlns:mc="http://schemas.openxmlformats.org/markup-compatibility/2006" xmlns:a14="http://schemas.microsoft.com/office/drawing/2010/main">
        <mc:Choice Requires="a14">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1734120"/>
                <a:ext cx="10515600" cy="3859742"/>
              </a:xfrm>
            </p:spPr>
            <p:txBody>
              <a:bodyPr/>
              <a:lstStyle/>
              <a:p>
                <a:pPr>
                  <a:lnSpc>
                    <a:spcPct val="150000"/>
                  </a:lnSpc>
                </a:pPr>
                <a:r>
                  <a:rPr lang="zh-TW" altLang="en-US" dirty="0"/>
                  <a:t>相較於一維傅立葉轉換，雖然沒有時間的概念在裡面，取而代之的是二維空間域的觀念。對於平面上的連續非週期信號 </a:t>
                </a:r>
                <a14:m>
                  <m:oMath xmlns:m="http://schemas.openxmlformats.org/officeDocument/2006/math">
                    <m:r>
                      <a:rPr lang="en-US" altLang="zh-TW" b="0" i="1" smtClean="0">
                        <a:latin typeface="Cambria Math" panose="02040503050406030204" pitchFamily="18" charset="0"/>
                      </a:rPr>
                      <m:t>𝑠</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2</m:t>
                            </m:r>
                          </m:sub>
                        </m:sSub>
                      </m:e>
                    </m:d>
                  </m:oMath>
                </a14:m>
                <a:r>
                  <a:rPr lang="zh-TW" altLang="en-US" dirty="0"/>
                  <a:t> 二維連續傅立葉變換定義為：</a:t>
                </a:r>
              </a:p>
            </p:txBody>
          </p:sp>
        </mc:Choice>
        <mc:Fallback xmlns="">
          <p:sp>
            <p:nvSpPr>
              <p:cNvPr id="6" name="內容版面配置區 5">
                <a:extLst>
                  <a:ext uri="{FF2B5EF4-FFF2-40B4-BE49-F238E27FC236}">
                    <a16:creationId xmlns:a16="http://schemas.microsoft.com/office/drawing/2014/main" id="{A9988A7B-69C2-77EA-E6CB-BDFD876059F9}"/>
                  </a:ext>
                </a:extLst>
              </p:cNvPr>
              <p:cNvSpPr>
                <a:spLocks noGrp="1" noRot="1" noChangeAspect="1" noMove="1" noResize="1" noEditPoints="1" noAdjustHandles="1" noChangeArrowheads="1" noChangeShapeType="1" noTextEdit="1"/>
              </p:cNvSpPr>
              <p:nvPr>
                <p:ph idx="1"/>
              </p:nvPr>
            </p:nvSpPr>
            <p:spPr>
              <a:xfrm>
                <a:off x="838200" y="1734120"/>
                <a:ext cx="10515600" cy="3859742"/>
              </a:xfrm>
              <a:blipFill>
                <a:blip r:embed="rId3"/>
                <a:stretch>
                  <a:fillRect l="-1043"/>
                </a:stretch>
              </a:blipFill>
            </p:spPr>
            <p:txBody>
              <a:bodyPr/>
              <a:lstStyle/>
              <a:p>
                <a:r>
                  <a:rPr lang="zh-TW" altLang="en-US">
                    <a:noFill/>
                  </a:rPr>
                  <a:t> </a:t>
                </a:r>
              </a:p>
            </p:txBody>
          </p:sp>
        </mc:Fallback>
      </mc:AlternateContent>
      <p:pic>
        <p:nvPicPr>
          <p:cNvPr id="7" name="圖片 6" descr="一張含有 文字 的圖片&#10;&#10;自動產生的描述">
            <a:extLst>
              <a:ext uri="{FF2B5EF4-FFF2-40B4-BE49-F238E27FC236}">
                <a16:creationId xmlns:a16="http://schemas.microsoft.com/office/drawing/2014/main" id="{2C09DD4E-7010-9398-0B69-CAB9FA9887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4038" y="4276694"/>
            <a:ext cx="9590602" cy="1409414"/>
          </a:xfrm>
          <a:prstGeom prst="rect">
            <a:avLst/>
          </a:prstGeom>
          <a:noFill/>
          <a:ln>
            <a:noFill/>
          </a:ln>
        </p:spPr>
      </p:pic>
    </p:spTree>
    <p:extLst>
      <p:ext uri="{BB962C8B-B14F-4D97-AF65-F5344CB8AC3E}">
        <p14:creationId xmlns:p14="http://schemas.microsoft.com/office/powerpoint/2010/main" val="2526331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18AA74-F89F-48A1-B941-897EC05BA69F}"/>
              </a:ext>
            </a:extLst>
          </p:cNvPr>
          <p:cNvSpPr>
            <a:spLocks noGrp="1"/>
          </p:cNvSpPr>
          <p:nvPr>
            <p:ph type="title"/>
          </p:nvPr>
        </p:nvSpPr>
        <p:spPr/>
        <p:txBody>
          <a:bodyPr rtlCol="0"/>
          <a:lstStyle/>
          <a:p>
            <a:pPr rtl="0"/>
            <a:r>
              <a:rPr lang="zh-TW" altLang="en-US" dirty="0">
                <a:latin typeface="Microsoft JhengHei UI" panose="020B0604030504040204" pitchFamily="34" charset="-120"/>
                <a:ea typeface="Microsoft JhengHei UI" panose="020B0604030504040204" pitchFamily="34" charset="-120"/>
              </a:rPr>
              <a:t>團隊</a:t>
            </a:r>
            <a:r>
              <a:rPr lang="zh-TW" altLang="en-US" dirty="0"/>
              <a:t>及</a:t>
            </a:r>
            <a:r>
              <a:rPr lang="zh-TW" altLang="en-US" dirty="0">
                <a:latin typeface="Microsoft JhengHei UI" panose="020B0604030504040204" pitchFamily="34" charset="-120"/>
                <a:ea typeface="Microsoft JhengHei UI" panose="020B0604030504040204" pitchFamily="34" charset="-120"/>
              </a:rPr>
              <a:t>分工</a:t>
            </a:r>
          </a:p>
        </p:txBody>
      </p:sp>
      <p:graphicFrame>
        <p:nvGraphicFramePr>
          <p:cNvPr id="5" name="內容版面配置區 2" descr="團隊 SmartArt 圖形&#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788164022"/>
              </p:ext>
            </p:extLst>
          </p:nvPr>
        </p:nvGraphicFramePr>
        <p:xfrm>
          <a:off x="393192" y="1258530"/>
          <a:ext cx="11411712" cy="4119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日期版面配置區 5">
            <a:extLst>
              <a:ext uri="{FF2B5EF4-FFF2-40B4-BE49-F238E27FC236}">
                <a16:creationId xmlns:a16="http://schemas.microsoft.com/office/drawing/2014/main" id="{8933A4BE-531E-4A62-A55C-06E0881802DC}"/>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cap="none" spc="0" normalizeH="0" dirty="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rPr>
              <a:t>2022/11/19</a:t>
            </a:r>
          </a:p>
        </p:txBody>
      </p:sp>
      <p:sp>
        <p:nvSpPr>
          <p:cNvPr id="7" name="頁尾版面配置區 6">
            <a:extLst>
              <a:ext uri="{FF2B5EF4-FFF2-40B4-BE49-F238E27FC236}">
                <a16:creationId xmlns:a16="http://schemas.microsoft.com/office/drawing/2014/main" id="{8FFD21CE-7A2D-4CB5-AC11-6E5CB7F735F8}"/>
              </a:ext>
            </a:extLst>
          </p:cNvPr>
          <p:cNvSpPr>
            <a:spLocks noGrp="1"/>
          </p:cNvSpPr>
          <p:nvPr>
            <p:ph type="ftr" sz="quarter" idx="11"/>
          </p:nvPr>
        </p:nvSpPr>
        <p:spPr/>
        <p:txBody>
          <a:bodyPr rtlCol="0"/>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8" name="投影片編號版面配置區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altLang="zh-TW" sz="1200" b="0" i="0" u="none" strike="noStrike" kern="1200" cap="none" spc="0" normalizeH="0" baseline="0" smtClean="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dirty="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91535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20</a:t>
            </a:fld>
            <a:endParaRPr lang="zh-TW" altLang="en-US" noProof="0">
              <a:solidFill>
                <a:prstClr val="black">
                  <a:tint val="75000"/>
                </a:prstClr>
              </a:solidFill>
              <a:latin typeface="Microsoft JhengHei UI" panose="020B0604030504040204" pitchFamily="34" charset="-120"/>
            </a:endParaRPr>
          </a:p>
        </p:txBody>
      </p:sp>
      <mc:AlternateContent xmlns:mc="http://schemas.openxmlformats.org/markup-compatibility/2006" xmlns:a14="http://schemas.microsoft.com/office/drawing/2010/main">
        <mc:Choice Requires="a14">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845574"/>
                <a:ext cx="10515600" cy="5378246"/>
              </a:xfrm>
            </p:spPr>
            <p:txBody>
              <a:bodyPr>
                <a:normAutofit/>
              </a:bodyPr>
              <a:lstStyle/>
              <a:p>
                <a:pPr>
                  <a:lnSpc>
                    <a:spcPct val="150000"/>
                  </a:lnSpc>
                </a:pPr>
                <a:r>
                  <a:rPr lang="zh-TW" altLang="en-US" dirty="0"/>
                  <a:t>但是影像處理的資料大多不是連續信號，對於平面上的不連續信號，我們則需使用二維離散傅立葉變換。假設輸入的影像</a:t>
                </a:r>
                <a14:m>
                  <m:oMath xmlns:m="http://schemas.openxmlformats.org/officeDocument/2006/math">
                    <m:r>
                      <a:rPr lang="en-US" altLang="zh-TW" b="0" i="1" smtClean="0">
                        <a:latin typeface="Cambria Math" panose="02040503050406030204" pitchFamily="18" charset="0"/>
                      </a:rPr>
                      <m:t>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r>
                          <a:rPr lang="en-US" altLang="zh-TW" b="0" i="1" smtClean="0">
                            <a:latin typeface="Cambria Math" panose="02040503050406030204" pitchFamily="18" charset="0"/>
                          </a:rPr>
                          <m:t>,</m:t>
                        </m:r>
                        <m:r>
                          <a:rPr lang="en-US" altLang="zh-TW" b="0" i="1" smtClean="0">
                            <a:latin typeface="Cambria Math" panose="02040503050406030204" pitchFamily="18" charset="0"/>
                          </a:rPr>
                          <m:t>𝑚</m:t>
                        </m:r>
                      </m:e>
                    </m:d>
                  </m:oMath>
                </a14:m>
                <a:r>
                  <a:rPr lang="zh-TW" altLang="en-US" dirty="0"/>
                  <a:t>水平方向長度是</a:t>
                </a:r>
                <a:r>
                  <a:rPr lang="en-US" altLang="zh-TW" dirty="0"/>
                  <a:t>N</a:t>
                </a:r>
                <a:r>
                  <a:rPr lang="zh-TW" altLang="en-US" dirty="0"/>
                  <a:t>，垂直方向長度是</a:t>
                </a:r>
                <a:r>
                  <a:rPr lang="en-US" altLang="zh-TW" dirty="0"/>
                  <a:t>M</a:t>
                </a:r>
                <a:r>
                  <a:rPr lang="zh-TW" altLang="en-US" dirty="0"/>
                  <a:t>，二維離散傅立葉變換定義為：</a:t>
                </a:r>
                <a:endParaRPr lang="zh-TW" altLang="en-US" sz="2800" dirty="0"/>
              </a:p>
            </p:txBody>
          </p:sp>
        </mc:Choice>
        <mc:Fallback xmlns="">
          <p:sp>
            <p:nvSpPr>
              <p:cNvPr id="6" name="內容版面配置區 5">
                <a:extLst>
                  <a:ext uri="{FF2B5EF4-FFF2-40B4-BE49-F238E27FC236}">
                    <a16:creationId xmlns:a16="http://schemas.microsoft.com/office/drawing/2014/main" id="{A9988A7B-69C2-77EA-E6CB-BDFD876059F9}"/>
                  </a:ext>
                </a:extLst>
              </p:cNvPr>
              <p:cNvSpPr>
                <a:spLocks noGrp="1" noRot="1" noChangeAspect="1" noMove="1" noResize="1" noEditPoints="1" noAdjustHandles="1" noChangeArrowheads="1" noChangeShapeType="1" noTextEdit="1"/>
              </p:cNvSpPr>
              <p:nvPr>
                <p:ph idx="1"/>
              </p:nvPr>
            </p:nvSpPr>
            <p:spPr>
              <a:xfrm>
                <a:off x="838200" y="845574"/>
                <a:ext cx="10515600" cy="5378246"/>
              </a:xfrm>
              <a:blipFill>
                <a:blip r:embed="rId2"/>
                <a:stretch>
                  <a:fillRect l="-10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470B1D78-42BC-2745-647F-414CEB4BBB48}"/>
                  </a:ext>
                </a:extLst>
              </p:cNvPr>
              <p:cNvSpPr txBox="1"/>
              <p:nvPr/>
            </p:nvSpPr>
            <p:spPr>
              <a:xfrm>
                <a:off x="2163093" y="4021392"/>
                <a:ext cx="8180438" cy="12671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𝑆</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𝑗</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𝑗</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𝑚</m:t>
                          </m:r>
                          <m:r>
                            <a:rPr lang="en-US" altLang="zh-TW" sz="2800" b="0" i="1" smtClean="0">
                              <a:latin typeface="Cambria Math" panose="02040503050406030204" pitchFamily="18" charset="0"/>
                            </a:rPr>
                            <m:t>=−∞</m:t>
                          </m:r>
                        </m:sub>
                        <m:sup>
                          <m:r>
                            <a:rPr lang="en-US" altLang="zh-TW" sz="2800" b="0" i="1" smtClean="0">
                              <a:latin typeface="Cambria Math" panose="02040503050406030204" pitchFamily="18" charset="0"/>
                              <a:ea typeface="Cambria Math" panose="02040503050406030204" pitchFamily="18" charset="0"/>
                            </a:rPr>
                            <m:t>∞</m:t>
                          </m:r>
                        </m:sup>
                        <m:e>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m:t>
                              </m:r>
                            </m:sub>
                            <m:sup>
                              <m:r>
                                <a:rPr lang="en-US" altLang="zh-TW" sz="2800" b="0" i="1" smtClean="0">
                                  <a:latin typeface="Cambria Math" panose="02040503050406030204" pitchFamily="18" charset="0"/>
                                  <a:ea typeface="Cambria Math" panose="02040503050406030204" pitchFamily="18" charset="0"/>
                                </a:rPr>
                                <m:t>∞</m:t>
                              </m:r>
                            </m:sup>
                            <m:e>
                              <m:r>
                                <a:rPr lang="en-US" altLang="zh-TW" sz="2800" b="0" i="1" smtClean="0">
                                  <a:latin typeface="Cambria Math" panose="02040503050406030204" pitchFamily="18" charset="0"/>
                                </a:rPr>
                                <m:t>𝑠</m:t>
                              </m:r>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𝑚</m:t>
                                  </m:r>
                                </m:e>
                              </m:d>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𝑒</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𝑗</m:t>
                                  </m:r>
                                  <m:d>
                                    <m:dPr>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𝑚</m:t>
                                      </m:r>
                                    </m:e>
                                  </m:d>
                                </m:sup>
                              </m:sSup>
                            </m:e>
                          </m:nary>
                        </m:e>
                      </m:nary>
                    </m:oMath>
                  </m:oMathPara>
                </a14:m>
                <a:endParaRPr lang="zh-TW" altLang="en-US" dirty="0"/>
              </a:p>
            </p:txBody>
          </p:sp>
        </mc:Choice>
        <mc:Fallback xmlns="">
          <p:sp>
            <p:nvSpPr>
              <p:cNvPr id="7" name="文字方塊 6">
                <a:extLst>
                  <a:ext uri="{FF2B5EF4-FFF2-40B4-BE49-F238E27FC236}">
                    <a16:creationId xmlns:a16="http://schemas.microsoft.com/office/drawing/2014/main" id="{470B1D78-42BC-2745-647F-414CEB4BBB48}"/>
                  </a:ext>
                </a:extLst>
              </p:cNvPr>
              <p:cNvSpPr txBox="1">
                <a:spLocks noRot="1" noChangeAspect="1" noMove="1" noResize="1" noEditPoints="1" noAdjustHandles="1" noChangeArrowheads="1" noChangeShapeType="1" noTextEdit="1"/>
              </p:cNvSpPr>
              <p:nvPr/>
            </p:nvSpPr>
            <p:spPr>
              <a:xfrm>
                <a:off x="2163093" y="4021392"/>
                <a:ext cx="8180438" cy="1267142"/>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8213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21</a:t>
            </a:fld>
            <a:endParaRPr lang="zh-TW" altLang="en-US" noProof="0">
              <a:solidFill>
                <a:prstClr val="black">
                  <a:tint val="75000"/>
                </a:prstClr>
              </a:solidFill>
              <a:latin typeface="Microsoft JhengHei UI" panose="020B0604030504040204" pitchFamily="34" charset="-120"/>
            </a:endParaRPr>
          </a:p>
        </p:txBody>
      </p:sp>
      <mc:AlternateContent xmlns:mc="http://schemas.openxmlformats.org/markup-compatibility/2006" xmlns:a14="http://schemas.microsoft.com/office/drawing/2010/main">
        <mc:Choice Requires="a14">
          <p:sp>
            <p:nvSpPr>
              <p:cNvPr id="6" name="內容版面配置區 5">
                <a:extLst>
                  <a:ext uri="{FF2B5EF4-FFF2-40B4-BE49-F238E27FC236}">
                    <a16:creationId xmlns:a16="http://schemas.microsoft.com/office/drawing/2014/main" id="{9D32B9BD-A6C9-CD97-B240-085EDB611B93}"/>
                  </a:ext>
                </a:extLst>
              </p:cNvPr>
              <p:cNvSpPr>
                <a:spLocks noGrp="1"/>
              </p:cNvSpPr>
              <p:nvPr>
                <p:ph idx="1"/>
              </p:nvPr>
            </p:nvSpPr>
            <p:spPr>
              <a:xfrm>
                <a:off x="838200" y="482886"/>
                <a:ext cx="10515600" cy="5873464"/>
              </a:xfrm>
            </p:spPr>
            <p:txBody>
              <a:bodyPr>
                <a:normAutofit fontScale="92500"/>
              </a:bodyPr>
              <a:lstStyle/>
              <a:p>
                <a:pPr>
                  <a:lnSpc>
                    <a:spcPct val="150000"/>
                  </a:lnSpc>
                </a:pPr>
                <a:r>
                  <a:rPr lang="zh-TW" altLang="en-US" sz="3000" dirty="0"/>
                  <a:t>二維離散傅立葉變換也是可逆的。</a:t>
                </a:r>
                <a:endParaRPr lang="en-US" altLang="zh-TW" sz="3000" dirty="0"/>
              </a:p>
              <a:p>
                <a:pPr marL="0" indent="0">
                  <a:lnSpc>
                    <a:spcPct val="150000"/>
                  </a:lnSpc>
                  <a:buNone/>
                </a:pPr>
                <a:endParaRPr lang="en-US" altLang="zh-TW" sz="100" dirty="0"/>
              </a:p>
              <a:p>
                <a:pPr lvl="1">
                  <a:lnSpc>
                    <a:spcPct val="150000"/>
                  </a:lnSpc>
                  <a:buFont typeface="Wingdings" panose="05000000000000000000" pitchFamily="2" charset="2"/>
                  <a:buChar char="Ø"/>
                </a:pPr>
                <a:r>
                  <a:rPr lang="zh-TW" altLang="en-US" sz="3000" dirty="0"/>
                  <a:t>對於平面上的連續非週期信號 </a:t>
                </a:r>
                <a14:m>
                  <m:oMath xmlns:m="http://schemas.openxmlformats.org/officeDocument/2006/math">
                    <m:r>
                      <a:rPr lang="en-US" altLang="zh-TW" sz="3000" b="0" i="1" smtClean="0">
                        <a:latin typeface="Cambria Math" panose="02040503050406030204" pitchFamily="18" charset="0"/>
                      </a:rPr>
                      <m:t>𝑠</m:t>
                    </m:r>
                    <m:d>
                      <m:dPr>
                        <m:ctrlPr>
                          <a:rPr lang="en-US" altLang="zh-TW" sz="3000" b="0" i="1" smtClean="0">
                            <a:latin typeface="Cambria Math" panose="02040503050406030204" pitchFamily="18" charset="0"/>
                          </a:rPr>
                        </m:ctrlPr>
                      </m:dPr>
                      <m:e>
                        <m:sSub>
                          <m:sSubPr>
                            <m:ctrlPr>
                              <a:rPr lang="en-US" altLang="zh-TW" sz="3000" b="0" i="1" smtClean="0">
                                <a:latin typeface="Cambria Math" panose="02040503050406030204" pitchFamily="18" charset="0"/>
                              </a:rPr>
                            </m:ctrlPr>
                          </m:sSubPr>
                          <m:e>
                            <m:r>
                              <a:rPr lang="en-US" altLang="zh-TW" sz="3000" b="0" i="1" smtClean="0">
                                <a:latin typeface="Cambria Math" panose="02040503050406030204" pitchFamily="18" charset="0"/>
                              </a:rPr>
                              <m:t>𝑡</m:t>
                            </m:r>
                          </m:e>
                          <m:sub>
                            <m:r>
                              <a:rPr lang="en-US" altLang="zh-TW" sz="3000" b="0" i="1" smtClean="0">
                                <a:latin typeface="Cambria Math" panose="02040503050406030204" pitchFamily="18" charset="0"/>
                              </a:rPr>
                              <m:t>1</m:t>
                            </m:r>
                          </m:sub>
                        </m:sSub>
                        <m:r>
                          <a:rPr lang="en-US" altLang="zh-TW" sz="3000" b="0" i="1" smtClean="0">
                            <a:latin typeface="Cambria Math" panose="02040503050406030204" pitchFamily="18" charset="0"/>
                          </a:rPr>
                          <m:t>,</m:t>
                        </m:r>
                        <m:sSub>
                          <m:sSubPr>
                            <m:ctrlPr>
                              <a:rPr lang="en-US" altLang="zh-TW" sz="3000" b="0" i="1" smtClean="0">
                                <a:latin typeface="Cambria Math" panose="02040503050406030204" pitchFamily="18" charset="0"/>
                              </a:rPr>
                            </m:ctrlPr>
                          </m:sSubPr>
                          <m:e>
                            <m:r>
                              <a:rPr lang="en-US" altLang="zh-TW" sz="3000" b="0" i="1" smtClean="0">
                                <a:latin typeface="Cambria Math" panose="02040503050406030204" pitchFamily="18" charset="0"/>
                              </a:rPr>
                              <m:t>𝑡</m:t>
                            </m:r>
                          </m:e>
                          <m:sub>
                            <m:r>
                              <a:rPr lang="en-US" altLang="zh-TW" sz="3000" b="0" i="1" smtClean="0">
                                <a:latin typeface="Cambria Math" panose="02040503050406030204" pitchFamily="18" charset="0"/>
                              </a:rPr>
                              <m:t>2</m:t>
                            </m:r>
                          </m:sub>
                        </m:sSub>
                      </m:e>
                    </m:d>
                  </m:oMath>
                </a14:m>
                <a:r>
                  <a:rPr lang="zh-TW" altLang="en-US" sz="3000" dirty="0"/>
                  <a:t> ，逆二維連續傅立葉變換定義為：</a:t>
                </a:r>
                <a:endParaRPr lang="en-US" altLang="zh-TW" sz="3000" dirty="0"/>
              </a:p>
              <a:p>
                <a:pPr lvl="1">
                  <a:lnSpc>
                    <a:spcPct val="150000"/>
                  </a:lnSpc>
                  <a:buFont typeface="Wingdings" panose="05000000000000000000" pitchFamily="2" charset="2"/>
                  <a:buChar char="Ø"/>
                </a:pPr>
                <a:endParaRPr lang="en-US" altLang="zh-TW" sz="2800" dirty="0"/>
              </a:p>
              <a:p>
                <a:pPr lvl="1">
                  <a:lnSpc>
                    <a:spcPct val="150000"/>
                  </a:lnSpc>
                  <a:buFont typeface="Wingdings" panose="05000000000000000000" pitchFamily="2" charset="2"/>
                  <a:buChar char="Ø"/>
                </a:pPr>
                <a:endParaRPr lang="en-US" altLang="zh-TW" sz="2200" dirty="0"/>
              </a:p>
              <a:p>
                <a:pPr lvl="1">
                  <a:lnSpc>
                    <a:spcPct val="150000"/>
                  </a:lnSpc>
                  <a:buFont typeface="Wingdings" panose="05000000000000000000" pitchFamily="2" charset="2"/>
                  <a:buChar char="Ø"/>
                </a:pPr>
                <a:r>
                  <a:rPr lang="zh-TW" altLang="en-US" sz="2800" dirty="0"/>
                  <a:t>假設輸入的影像𝑠</a:t>
                </a:r>
                <a:r>
                  <a:rPr lang="en-US" altLang="zh-TW" sz="2800" dirty="0"/>
                  <a:t>(</a:t>
                </a:r>
                <a:r>
                  <a:rPr lang="zh-TW" altLang="en-US" sz="2800" dirty="0"/>
                  <a:t>𝑛</a:t>
                </a:r>
                <a:r>
                  <a:rPr lang="en-US" altLang="zh-TW" sz="2800" dirty="0"/>
                  <a:t>,</a:t>
                </a:r>
                <a:r>
                  <a:rPr lang="zh-TW" altLang="en-US" sz="2800" dirty="0"/>
                  <a:t>𝑚</a:t>
                </a:r>
                <a:r>
                  <a:rPr lang="en-US" altLang="zh-TW" sz="2800" dirty="0"/>
                  <a:t>)</a:t>
                </a:r>
                <a:r>
                  <a:rPr lang="zh-TW" altLang="en-US" sz="2800" dirty="0"/>
                  <a:t>水平方向長度是</a:t>
                </a:r>
                <a:r>
                  <a:rPr lang="en-US" altLang="zh-TW" sz="2800" dirty="0"/>
                  <a:t>N</a:t>
                </a:r>
                <a:r>
                  <a:rPr lang="zh-TW" altLang="en-US" sz="2800" dirty="0"/>
                  <a:t>，垂直方向長度是</a:t>
                </a:r>
                <a:r>
                  <a:rPr lang="en-US" altLang="zh-TW" sz="2800" dirty="0"/>
                  <a:t>M</a:t>
                </a:r>
                <a:r>
                  <a:rPr lang="zh-TW" altLang="en-US" sz="2800" dirty="0"/>
                  <a:t>，逆二維離散傅立葉變換定義為：</a:t>
                </a:r>
              </a:p>
            </p:txBody>
          </p:sp>
        </mc:Choice>
        <mc:Fallback xmlns="">
          <p:sp>
            <p:nvSpPr>
              <p:cNvPr id="6" name="內容版面配置區 5">
                <a:extLst>
                  <a:ext uri="{FF2B5EF4-FFF2-40B4-BE49-F238E27FC236}">
                    <a16:creationId xmlns:a16="http://schemas.microsoft.com/office/drawing/2014/main" id="{9D32B9BD-A6C9-CD97-B240-085EDB611B93}"/>
                  </a:ext>
                </a:extLst>
              </p:cNvPr>
              <p:cNvSpPr>
                <a:spLocks noGrp="1" noRot="1" noChangeAspect="1" noMove="1" noResize="1" noEditPoints="1" noAdjustHandles="1" noChangeArrowheads="1" noChangeShapeType="1" noTextEdit="1"/>
              </p:cNvSpPr>
              <p:nvPr>
                <p:ph idx="1"/>
              </p:nvPr>
            </p:nvSpPr>
            <p:spPr>
              <a:xfrm>
                <a:off x="838200" y="482886"/>
                <a:ext cx="10515600" cy="5873464"/>
              </a:xfrm>
              <a:blipFill>
                <a:blip r:embed="rId3"/>
                <a:stretch>
                  <a:fillRect l="-1043" r="-464"/>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D06036EC-EDC3-F8A5-09A1-767A45DB1D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672079"/>
            <a:ext cx="8389401" cy="900211"/>
          </a:xfrm>
          <a:prstGeom prst="rect">
            <a:avLst/>
          </a:prstGeom>
          <a:noFill/>
        </p:spPr>
      </p:pic>
      <p:pic>
        <p:nvPicPr>
          <p:cNvPr id="9" name="圖片 8">
            <a:extLst>
              <a:ext uri="{FF2B5EF4-FFF2-40B4-BE49-F238E27FC236}">
                <a16:creationId xmlns:a16="http://schemas.microsoft.com/office/drawing/2014/main" id="{DBDBD301-74E8-FDFF-90AE-1653D897421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5188596"/>
            <a:ext cx="8176917" cy="900211"/>
          </a:xfrm>
          <a:prstGeom prst="rect">
            <a:avLst/>
          </a:prstGeom>
          <a:noFill/>
        </p:spPr>
      </p:pic>
    </p:spTree>
    <p:extLst>
      <p:ext uri="{BB962C8B-B14F-4D97-AF65-F5344CB8AC3E}">
        <p14:creationId xmlns:p14="http://schemas.microsoft.com/office/powerpoint/2010/main" val="2980105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81E9D-7BF6-18CA-FBFB-41F1EE67DDA7}"/>
              </a:ext>
            </a:extLst>
          </p:cNvPr>
          <p:cNvSpPr>
            <a:spLocks noGrp="1"/>
          </p:cNvSpPr>
          <p:nvPr>
            <p:ph type="title"/>
          </p:nvPr>
        </p:nvSpPr>
        <p:spPr>
          <a:xfrm>
            <a:off x="838200" y="293207"/>
            <a:ext cx="10515600" cy="1325563"/>
          </a:xfrm>
        </p:spPr>
        <p:txBody>
          <a:bodyPr/>
          <a:lstStyle/>
          <a:p>
            <a:r>
              <a:rPr lang="zh-TW" altLang="en-US" dirty="0"/>
              <a:t>快速傅立葉轉換</a:t>
            </a:r>
            <a:r>
              <a:rPr lang="en-US" altLang="zh-TW" dirty="0"/>
              <a:t>(FFT)</a:t>
            </a:r>
            <a:endParaRPr lang="zh-TW" altLang="en-US" dirty="0"/>
          </a:p>
        </p:txBody>
      </p:sp>
      <p:sp>
        <p:nvSpPr>
          <p:cNvPr id="3" name="日期版面配置區 2">
            <a:extLst>
              <a:ext uri="{FF2B5EF4-FFF2-40B4-BE49-F238E27FC236}">
                <a16:creationId xmlns:a16="http://schemas.microsoft.com/office/drawing/2014/main" id="{DFED858E-E454-910D-23CA-DBFFA925B7D6}"/>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417FE029-CD74-F54E-6557-36BEE3C8D232}"/>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F11D0B17-9EE5-6795-27D8-0C766A0FEB89}"/>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22</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F1838E57-B8FD-B07C-A099-DE77140BD3F7}"/>
              </a:ext>
            </a:extLst>
          </p:cNvPr>
          <p:cNvSpPr>
            <a:spLocks noGrp="1"/>
          </p:cNvSpPr>
          <p:nvPr>
            <p:ph idx="1"/>
          </p:nvPr>
        </p:nvSpPr>
        <p:spPr>
          <a:xfrm>
            <a:off x="838200" y="1602876"/>
            <a:ext cx="10515600" cy="3859742"/>
          </a:xfrm>
        </p:spPr>
        <p:txBody>
          <a:bodyPr/>
          <a:lstStyle/>
          <a:p>
            <a:pPr>
              <a:lnSpc>
                <a:spcPct val="150000"/>
              </a:lnSpc>
            </a:pPr>
            <a:r>
              <a:rPr lang="zh-TW" altLang="en-US" dirty="0"/>
              <a:t>快速傅立葉轉換維一種廣泛應用在工程、科學、數學上的一種數學演算法，</a:t>
            </a:r>
            <a:r>
              <a:rPr lang="en-US" altLang="zh-TW" dirty="0"/>
              <a:t>FFT</a:t>
            </a:r>
            <a:r>
              <a:rPr lang="zh-TW" altLang="en-US" dirty="0"/>
              <a:t>會通過</a:t>
            </a:r>
            <a:r>
              <a:rPr lang="en-US" altLang="zh-TW" dirty="0"/>
              <a:t>DFT</a:t>
            </a:r>
            <a:r>
              <a:rPr lang="zh-TW" altLang="en-US" dirty="0"/>
              <a:t>矩陣分解為稀疏因子之積來快速計算</a:t>
            </a:r>
          </a:p>
        </p:txBody>
      </p:sp>
      <p:pic>
        <p:nvPicPr>
          <p:cNvPr id="1026" name="Picture 2">
            <a:extLst>
              <a:ext uri="{FF2B5EF4-FFF2-40B4-BE49-F238E27FC236}">
                <a16:creationId xmlns:a16="http://schemas.microsoft.com/office/drawing/2014/main" id="{293B00F0-57B3-D110-997B-0F1D24D1A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63" y="3539787"/>
            <a:ext cx="4412368" cy="2206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9521502-7539-1836-5E4F-BA81230F9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539787"/>
            <a:ext cx="4412368" cy="220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480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23</a:t>
            </a:fld>
            <a:endParaRPr lang="zh-TW" altLang="en-US" noProof="0">
              <a:solidFill>
                <a:prstClr val="black">
                  <a:tint val="75000"/>
                </a:prstClr>
              </a:solidFill>
              <a:latin typeface="Microsoft JhengHei UI" panose="020B0604030504040204" pitchFamily="34" charset="-120"/>
            </a:endParaRPr>
          </a:p>
        </p:txBody>
      </p:sp>
      <mc:AlternateContent xmlns:mc="http://schemas.openxmlformats.org/markup-compatibility/2006" xmlns:a14="http://schemas.microsoft.com/office/drawing/2010/main">
        <mc:Choice Requires="a14">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763382"/>
                <a:ext cx="10515600" cy="2082560"/>
              </a:xfrm>
            </p:spPr>
            <p:txBody>
              <a:bodyPr>
                <a:normAutofit/>
              </a:bodyPr>
              <a:lstStyle/>
              <a:p>
                <a:pPr>
                  <a:lnSpc>
                    <a:spcPct val="150000"/>
                  </a:lnSpc>
                </a:pPr>
                <a:r>
                  <a:rPr lang="zh-TW" altLang="en-US" dirty="0"/>
                  <a:t>將以上的概念應用在灰階圖片上，空間域 </a:t>
                </a:r>
                <a14:m>
                  <m:oMath xmlns:m="http://schemas.openxmlformats.org/officeDocument/2006/math">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e>
                    </m:d>
                  </m:oMath>
                </a14:m>
                <a:r>
                  <a:rPr lang="zh-TW" altLang="en-US" dirty="0"/>
                  <a:t> 表示在位置</a:t>
                </a:r>
                <a14:m>
                  <m:oMath xmlns:m="http://schemas.openxmlformats.org/officeDocument/2006/math">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𝑦</m:t>
                        </m:r>
                      </m:e>
                    </m:d>
                  </m:oMath>
                </a14:m>
                <a:r>
                  <a:rPr lang="zh-TW" altLang="en-US" dirty="0"/>
                  <a:t> 的灰階值，二維傅立葉轉換後的結果，我們可以看到它是由哪些灰階度週期變化組成。</a:t>
                </a:r>
                <a:endParaRPr lang="zh-TW" altLang="en-US" sz="2800" dirty="0"/>
              </a:p>
            </p:txBody>
          </p:sp>
        </mc:Choice>
        <mc:Fallback xmlns="">
          <p:sp>
            <p:nvSpPr>
              <p:cNvPr id="6" name="內容版面配置區 5">
                <a:extLst>
                  <a:ext uri="{FF2B5EF4-FFF2-40B4-BE49-F238E27FC236}">
                    <a16:creationId xmlns:a16="http://schemas.microsoft.com/office/drawing/2014/main" id="{A9988A7B-69C2-77EA-E6CB-BDFD876059F9}"/>
                  </a:ext>
                </a:extLst>
              </p:cNvPr>
              <p:cNvSpPr>
                <a:spLocks noGrp="1" noRot="1" noChangeAspect="1" noMove="1" noResize="1" noEditPoints="1" noAdjustHandles="1" noChangeArrowheads="1" noChangeShapeType="1" noTextEdit="1"/>
              </p:cNvSpPr>
              <p:nvPr>
                <p:ph idx="1"/>
              </p:nvPr>
            </p:nvSpPr>
            <p:spPr>
              <a:xfrm>
                <a:off x="838200" y="763382"/>
                <a:ext cx="10515600" cy="2082560"/>
              </a:xfrm>
              <a:blipFill>
                <a:blip r:embed="rId3"/>
                <a:stretch>
                  <a:fillRect l="-1043" b="-1170"/>
                </a:stretch>
              </a:blipFill>
            </p:spPr>
            <p:txBody>
              <a:bodyPr/>
              <a:lstStyle/>
              <a:p>
                <a:r>
                  <a:rPr lang="zh-TW" altLang="en-US">
                    <a:noFill/>
                  </a:rPr>
                  <a:t> </a:t>
                </a:r>
              </a:p>
            </p:txBody>
          </p:sp>
        </mc:Fallback>
      </mc:AlternateContent>
      <p:sp>
        <p:nvSpPr>
          <p:cNvPr id="7" name="箭號: 向右 6">
            <a:extLst>
              <a:ext uri="{FF2B5EF4-FFF2-40B4-BE49-F238E27FC236}">
                <a16:creationId xmlns:a16="http://schemas.microsoft.com/office/drawing/2014/main" id="{9FA556F1-5090-8917-5C50-B21A2BDD19BF}"/>
              </a:ext>
            </a:extLst>
          </p:cNvPr>
          <p:cNvSpPr/>
          <p:nvPr/>
        </p:nvSpPr>
        <p:spPr>
          <a:xfrm>
            <a:off x="5476126" y="4202130"/>
            <a:ext cx="1541123" cy="48288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a:extLst>
              <a:ext uri="{FF2B5EF4-FFF2-40B4-BE49-F238E27FC236}">
                <a16:creationId xmlns:a16="http://schemas.microsoft.com/office/drawing/2014/main" id="{80A33417-5CF0-16C3-D77A-82B4B669B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514" y="2839665"/>
            <a:ext cx="2516416" cy="3355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BC045CA-404B-118E-5034-FBF62631D4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2603" y="2743200"/>
            <a:ext cx="2739597" cy="357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656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24</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737422"/>
            <a:ext cx="10515600" cy="5378246"/>
          </a:xfrm>
        </p:spPr>
        <p:txBody>
          <a:bodyPr>
            <a:normAutofit/>
          </a:bodyPr>
          <a:lstStyle/>
          <a:p>
            <a:pPr>
              <a:lnSpc>
                <a:spcPct val="150000"/>
              </a:lnSpc>
            </a:pPr>
            <a:r>
              <a:rPr lang="zh-TW" altLang="en-US" dirty="0"/>
              <a:t>我們得到圖像頻率後，可以將特定頻率的值設為</a:t>
            </a:r>
            <a:r>
              <a:rPr lang="en-US" altLang="zh-TW" dirty="0"/>
              <a:t>0</a:t>
            </a:r>
            <a:r>
              <a:rPr lang="zh-TW" altLang="en-US" dirty="0"/>
              <a:t>，</a:t>
            </a:r>
            <a:r>
              <a:rPr lang="zh-TW" altLang="en-US" dirty="0">
                <a:solidFill>
                  <a:srgbClr val="FF0000"/>
                </a:solidFill>
              </a:rPr>
              <a:t>逆二維傅立葉轉換後可實現濾波功能</a:t>
            </a:r>
            <a:r>
              <a:rPr lang="zh-TW" altLang="en-US" dirty="0"/>
              <a:t>。</a:t>
            </a:r>
            <a:endParaRPr lang="zh-TW" altLang="en-US" sz="2800" dirty="0"/>
          </a:p>
        </p:txBody>
      </p:sp>
      <p:sp>
        <p:nvSpPr>
          <p:cNvPr id="8" name="箭號: 向右 7">
            <a:extLst>
              <a:ext uri="{FF2B5EF4-FFF2-40B4-BE49-F238E27FC236}">
                <a16:creationId xmlns:a16="http://schemas.microsoft.com/office/drawing/2014/main" id="{6C377ECC-2D2E-1068-55B1-1D0459646311}"/>
              </a:ext>
            </a:extLst>
          </p:cNvPr>
          <p:cNvSpPr/>
          <p:nvPr/>
        </p:nvSpPr>
        <p:spPr>
          <a:xfrm>
            <a:off x="5407140" y="3907147"/>
            <a:ext cx="1541123" cy="48288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0" name="Picture 2">
            <a:extLst>
              <a:ext uri="{FF2B5EF4-FFF2-40B4-BE49-F238E27FC236}">
                <a16:creationId xmlns:a16="http://schemas.microsoft.com/office/drawing/2014/main" id="{A01C4254-68BA-B750-42E2-11CEADE44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64" y="2404153"/>
            <a:ext cx="2946271" cy="3845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6898E5-165E-F847-8FA6-38EB2336E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0868" y="2404153"/>
            <a:ext cx="2946271" cy="3845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016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solidFill>
                  <a:srgbClr val="FFFFFF"/>
                </a:solidFill>
              </a:rPr>
              <a:t>程式執行</a:t>
            </a:r>
            <a:endParaRPr lang="zh-TW" altLang="en-US" dirty="0">
              <a:latin typeface="Microsoft JhengHei UI" panose="020B0604030504040204" pitchFamily="34" charset="-120"/>
              <a:ea typeface="Microsoft JhengHei UI" panose="020B0604030504040204" pitchFamily="34" charset="-120"/>
            </a:endParaRP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883561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F4E27-2B79-752A-AA0A-217769220C3A}"/>
              </a:ext>
            </a:extLst>
          </p:cNvPr>
          <p:cNvSpPr>
            <a:spLocks noGrp="1"/>
          </p:cNvSpPr>
          <p:nvPr>
            <p:ph type="title"/>
          </p:nvPr>
        </p:nvSpPr>
        <p:spPr/>
        <p:txBody>
          <a:bodyPr/>
          <a:lstStyle/>
          <a:p>
            <a:r>
              <a:rPr lang="en-US" altLang="zh-TW" dirty="0"/>
              <a:t>CNN</a:t>
            </a:r>
            <a:r>
              <a:rPr lang="zh-TW" altLang="en-US" dirty="0"/>
              <a:t>模型 </a:t>
            </a:r>
            <a:r>
              <a:rPr lang="en-US" altLang="zh-TW" dirty="0"/>
              <a:t>—</a:t>
            </a:r>
            <a:r>
              <a:rPr lang="zh-TW" altLang="en-US" dirty="0"/>
              <a:t> 引入訓練集</a:t>
            </a:r>
          </a:p>
        </p:txBody>
      </p:sp>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26</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1734120"/>
            <a:ext cx="10515600" cy="3859742"/>
          </a:xfrm>
        </p:spPr>
        <p:txBody>
          <a:bodyPr/>
          <a:lstStyle/>
          <a:p>
            <a:pPr>
              <a:lnSpc>
                <a:spcPct val="150000"/>
              </a:lnSpc>
            </a:pPr>
            <a:r>
              <a:rPr lang="zh-TW" altLang="zh-TW" dirty="0"/>
              <a:t>首先我們會需要用來訓練模型的圖片，當然可以使用自己的圖片，甚至建立自己的</a:t>
            </a:r>
            <a:r>
              <a:rPr lang="en-US" altLang="zh-TW" dirty="0"/>
              <a:t>Database</a:t>
            </a:r>
            <a:r>
              <a:rPr lang="zh-TW" altLang="zh-TW" dirty="0"/>
              <a:t>，但是自己建立圖片庫會產生許多問題，如手機拍的圖片資料量過大、上網找的圖片有版權等；所以我們決定使用</a:t>
            </a:r>
            <a:r>
              <a:rPr lang="en-US" altLang="zh-TW" dirty="0"/>
              <a:t>CIFAR-100</a:t>
            </a:r>
            <a:r>
              <a:rPr lang="zh-TW" altLang="en-US" dirty="0"/>
              <a:t>的開源圖片庫</a:t>
            </a:r>
            <a:r>
              <a:rPr lang="zh-TW" altLang="zh-TW" dirty="0"/>
              <a:t>，</a:t>
            </a:r>
            <a:r>
              <a:rPr lang="zh-TW" altLang="en-US" dirty="0"/>
              <a:t>省下不必要的麻煩。</a:t>
            </a:r>
          </a:p>
        </p:txBody>
      </p:sp>
    </p:spTree>
    <p:extLst>
      <p:ext uri="{BB962C8B-B14F-4D97-AF65-F5344CB8AC3E}">
        <p14:creationId xmlns:p14="http://schemas.microsoft.com/office/powerpoint/2010/main" val="4034084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F4E27-2B79-752A-AA0A-217769220C3A}"/>
              </a:ext>
            </a:extLst>
          </p:cNvPr>
          <p:cNvSpPr>
            <a:spLocks noGrp="1"/>
          </p:cNvSpPr>
          <p:nvPr>
            <p:ph type="title"/>
          </p:nvPr>
        </p:nvSpPr>
        <p:spPr/>
        <p:txBody>
          <a:bodyPr/>
          <a:lstStyle/>
          <a:p>
            <a:r>
              <a:rPr lang="en-US" altLang="zh-TW" dirty="0"/>
              <a:t>CNN</a:t>
            </a:r>
            <a:r>
              <a:rPr lang="zh-TW" altLang="en-US" dirty="0"/>
              <a:t>模型 </a:t>
            </a:r>
            <a:r>
              <a:rPr lang="en-US" altLang="zh-TW" dirty="0"/>
              <a:t>—</a:t>
            </a:r>
            <a:r>
              <a:rPr lang="zh-TW" altLang="en-US" dirty="0"/>
              <a:t> 定義模型</a:t>
            </a:r>
          </a:p>
        </p:txBody>
      </p:sp>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27</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1734120"/>
            <a:ext cx="10515600" cy="812435"/>
          </a:xfrm>
        </p:spPr>
        <p:txBody>
          <a:bodyPr/>
          <a:lstStyle/>
          <a:p>
            <a:pPr>
              <a:lnSpc>
                <a:spcPct val="150000"/>
              </a:lnSpc>
            </a:pPr>
            <a:r>
              <a:rPr lang="zh-TW" altLang="en-US" dirty="0"/>
              <a:t>接著定義神經網路模型，我們的</a:t>
            </a:r>
            <a:r>
              <a:rPr lang="en-US" altLang="zh-TW" dirty="0"/>
              <a:t>CNN</a:t>
            </a:r>
            <a:r>
              <a:rPr lang="zh-TW" altLang="en-US" dirty="0"/>
              <a:t>流程大概如下圖所示：</a:t>
            </a:r>
          </a:p>
        </p:txBody>
      </p:sp>
      <p:grpSp>
        <p:nvGrpSpPr>
          <p:cNvPr id="63" name="群組 62">
            <a:extLst>
              <a:ext uri="{FF2B5EF4-FFF2-40B4-BE49-F238E27FC236}">
                <a16:creationId xmlns:a16="http://schemas.microsoft.com/office/drawing/2014/main" id="{E45FB58C-9D76-B305-BAD6-D83477EB8A20}"/>
              </a:ext>
            </a:extLst>
          </p:cNvPr>
          <p:cNvGrpSpPr/>
          <p:nvPr/>
        </p:nvGrpSpPr>
        <p:grpSpPr>
          <a:xfrm>
            <a:off x="825914" y="2912242"/>
            <a:ext cx="10798273" cy="2995047"/>
            <a:chOff x="825914" y="2912242"/>
            <a:chExt cx="10798273" cy="2995047"/>
          </a:xfrm>
        </p:grpSpPr>
        <p:sp>
          <p:nvSpPr>
            <p:cNvPr id="7" name="矩形 6">
              <a:extLst>
                <a:ext uri="{FF2B5EF4-FFF2-40B4-BE49-F238E27FC236}">
                  <a16:creationId xmlns:a16="http://schemas.microsoft.com/office/drawing/2014/main" id="{E65317CB-C580-489D-960B-D7B427475671}"/>
                </a:ext>
              </a:extLst>
            </p:cNvPr>
            <p:cNvSpPr/>
            <p:nvPr/>
          </p:nvSpPr>
          <p:spPr>
            <a:xfrm>
              <a:off x="825914" y="4058262"/>
              <a:ext cx="983226" cy="68334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latin typeface="微軟正黑體" panose="020B0604030504040204" pitchFamily="34" charset="-120"/>
                  <a:ea typeface="微軟正黑體" panose="020B0604030504040204" pitchFamily="34" charset="-120"/>
                </a:rPr>
                <a:t>輸入</a:t>
              </a:r>
            </a:p>
          </p:txBody>
        </p:sp>
        <p:sp>
          <p:nvSpPr>
            <p:cNvPr id="8" name="矩形 7">
              <a:extLst>
                <a:ext uri="{FF2B5EF4-FFF2-40B4-BE49-F238E27FC236}">
                  <a16:creationId xmlns:a16="http://schemas.microsoft.com/office/drawing/2014/main" id="{2070A168-9C5D-E811-E716-9EB49A41611C}"/>
                </a:ext>
              </a:extLst>
            </p:cNvPr>
            <p:cNvSpPr/>
            <p:nvPr/>
          </p:nvSpPr>
          <p:spPr>
            <a:xfrm>
              <a:off x="2519517" y="2912242"/>
              <a:ext cx="1256071"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Conv2D</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D4DAABC4-B926-50D3-DD72-79F206802D5D}"/>
                </a:ext>
              </a:extLst>
            </p:cNvPr>
            <p:cNvSpPr/>
            <p:nvPr/>
          </p:nvSpPr>
          <p:spPr>
            <a:xfrm>
              <a:off x="2206113" y="4068093"/>
              <a:ext cx="1882877"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MaxPooling2D</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17DC71D8-A18B-8822-7FA4-FB4633673A54}"/>
                </a:ext>
              </a:extLst>
            </p:cNvPr>
            <p:cNvSpPr/>
            <p:nvPr/>
          </p:nvSpPr>
          <p:spPr>
            <a:xfrm>
              <a:off x="2519518" y="5223946"/>
              <a:ext cx="1256070"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Dropout</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021C6570-A888-6848-53DD-EC1837551783}"/>
                </a:ext>
              </a:extLst>
            </p:cNvPr>
            <p:cNvSpPr/>
            <p:nvPr/>
          </p:nvSpPr>
          <p:spPr>
            <a:xfrm>
              <a:off x="10640961" y="4048430"/>
              <a:ext cx="983226" cy="68334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latin typeface="微軟正黑體" panose="020B0604030504040204" pitchFamily="34" charset="-120"/>
                  <a:ea typeface="微軟正黑體" panose="020B0604030504040204" pitchFamily="34" charset="-120"/>
                </a:rPr>
                <a:t>輸出</a:t>
              </a:r>
            </a:p>
          </p:txBody>
        </p:sp>
        <p:sp>
          <p:nvSpPr>
            <p:cNvPr id="22" name="矩形 21">
              <a:extLst>
                <a:ext uri="{FF2B5EF4-FFF2-40B4-BE49-F238E27FC236}">
                  <a16:creationId xmlns:a16="http://schemas.microsoft.com/office/drawing/2014/main" id="{6965175C-F18F-4334-A1F5-F7A0CA43F853}"/>
                </a:ext>
              </a:extLst>
            </p:cNvPr>
            <p:cNvSpPr/>
            <p:nvPr/>
          </p:nvSpPr>
          <p:spPr>
            <a:xfrm>
              <a:off x="4799367" y="2912242"/>
              <a:ext cx="1256071"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Conv2D</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3" name="矩形 22">
              <a:extLst>
                <a:ext uri="{FF2B5EF4-FFF2-40B4-BE49-F238E27FC236}">
                  <a16:creationId xmlns:a16="http://schemas.microsoft.com/office/drawing/2014/main" id="{2AFA2EFC-9D01-854E-DA0E-FDE1AF94C41C}"/>
                </a:ext>
              </a:extLst>
            </p:cNvPr>
            <p:cNvSpPr/>
            <p:nvPr/>
          </p:nvSpPr>
          <p:spPr>
            <a:xfrm>
              <a:off x="4485963" y="4068093"/>
              <a:ext cx="1882877"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MaxPooling2D</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4" name="矩形 23">
              <a:extLst>
                <a:ext uri="{FF2B5EF4-FFF2-40B4-BE49-F238E27FC236}">
                  <a16:creationId xmlns:a16="http://schemas.microsoft.com/office/drawing/2014/main" id="{6D26869C-DBF5-8A78-7867-CC38874BFF2E}"/>
                </a:ext>
              </a:extLst>
            </p:cNvPr>
            <p:cNvSpPr/>
            <p:nvPr/>
          </p:nvSpPr>
          <p:spPr>
            <a:xfrm>
              <a:off x="4799368" y="5223946"/>
              <a:ext cx="1256070"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Dropout</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5" name="矩形 24">
              <a:extLst>
                <a:ext uri="{FF2B5EF4-FFF2-40B4-BE49-F238E27FC236}">
                  <a16:creationId xmlns:a16="http://schemas.microsoft.com/office/drawing/2014/main" id="{F896DAA4-A504-4228-DCFD-08E7EEFA3E35}"/>
                </a:ext>
              </a:extLst>
            </p:cNvPr>
            <p:cNvSpPr/>
            <p:nvPr/>
          </p:nvSpPr>
          <p:spPr>
            <a:xfrm>
              <a:off x="7079217" y="2912242"/>
              <a:ext cx="1256071"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Flatten</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7" name="矩形 26">
              <a:extLst>
                <a:ext uri="{FF2B5EF4-FFF2-40B4-BE49-F238E27FC236}">
                  <a16:creationId xmlns:a16="http://schemas.microsoft.com/office/drawing/2014/main" id="{838677D2-51C8-C346-2929-F8B6282FEF2E}"/>
                </a:ext>
              </a:extLst>
            </p:cNvPr>
            <p:cNvSpPr/>
            <p:nvPr/>
          </p:nvSpPr>
          <p:spPr>
            <a:xfrm>
              <a:off x="7079218" y="5223946"/>
              <a:ext cx="1256070"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Dropout</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8" name="矩形 27">
              <a:extLst>
                <a:ext uri="{FF2B5EF4-FFF2-40B4-BE49-F238E27FC236}">
                  <a16:creationId xmlns:a16="http://schemas.microsoft.com/office/drawing/2014/main" id="{EAE647D0-DECB-7831-4291-02E875E92A39}"/>
                </a:ext>
              </a:extLst>
            </p:cNvPr>
            <p:cNvSpPr/>
            <p:nvPr/>
          </p:nvSpPr>
          <p:spPr>
            <a:xfrm>
              <a:off x="7079217" y="4052395"/>
              <a:ext cx="1256071"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Dense</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9" name="矩形 28">
              <a:extLst>
                <a:ext uri="{FF2B5EF4-FFF2-40B4-BE49-F238E27FC236}">
                  <a16:creationId xmlns:a16="http://schemas.microsoft.com/office/drawing/2014/main" id="{987D35A4-125F-6925-F1A1-EB9E4194FB1A}"/>
                </a:ext>
              </a:extLst>
            </p:cNvPr>
            <p:cNvSpPr/>
            <p:nvPr/>
          </p:nvSpPr>
          <p:spPr>
            <a:xfrm>
              <a:off x="8888353" y="4052395"/>
              <a:ext cx="1256071"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Dense</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cxnSp>
          <p:nvCxnSpPr>
            <p:cNvPr id="31" name="接點: 肘形 30">
              <a:extLst>
                <a:ext uri="{FF2B5EF4-FFF2-40B4-BE49-F238E27FC236}">
                  <a16:creationId xmlns:a16="http://schemas.microsoft.com/office/drawing/2014/main" id="{967B42F6-C0FC-D662-FF31-BBA6E63017D0}"/>
                </a:ext>
              </a:extLst>
            </p:cNvPr>
            <p:cNvCxnSpPr>
              <a:stCxn id="7" idx="0"/>
              <a:endCxn id="8" idx="1"/>
            </p:cNvCxnSpPr>
            <p:nvPr/>
          </p:nvCxnSpPr>
          <p:spPr>
            <a:xfrm rot="5400000" flipH="1" flipV="1">
              <a:off x="1516348" y="3055093"/>
              <a:ext cx="804348" cy="120199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CCA9821D-07DD-55B0-A484-A6010677C104}"/>
                </a:ext>
              </a:extLst>
            </p:cNvPr>
            <p:cNvCxnSpPr>
              <a:stCxn id="8" idx="2"/>
              <a:endCxn id="9" idx="0"/>
            </p:cNvCxnSpPr>
            <p:nvPr/>
          </p:nvCxnSpPr>
          <p:spPr>
            <a:xfrm flipH="1">
              <a:off x="3147552" y="3595585"/>
              <a:ext cx="1" cy="472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線單箭頭接點 34">
              <a:extLst>
                <a:ext uri="{FF2B5EF4-FFF2-40B4-BE49-F238E27FC236}">
                  <a16:creationId xmlns:a16="http://schemas.microsoft.com/office/drawing/2014/main" id="{A30749D6-8E70-311D-DFD9-261C432242B8}"/>
                </a:ext>
              </a:extLst>
            </p:cNvPr>
            <p:cNvCxnSpPr>
              <a:stCxn id="9" idx="2"/>
              <a:endCxn id="10" idx="0"/>
            </p:cNvCxnSpPr>
            <p:nvPr/>
          </p:nvCxnSpPr>
          <p:spPr>
            <a:xfrm>
              <a:off x="3147552" y="4751436"/>
              <a:ext cx="1" cy="47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接點: 肘形 36">
              <a:extLst>
                <a:ext uri="{FF2B5EF4-FFF2-40B4-BE49-F238E27FC236}">
                  <a16:creationId xmlns:a16="http://schemas.microsoft.com/office/drawing/2014/main" id="{CE7023F8-25DB-C091-C374-97F40C6F6D33}"/>
                </a:ext>
              </a:extLst>
            </p:cNvPr>
            <p:cNvCxnSpPr>
              <a:stCxn id="10" idx="3"/>
              <a:endCxn id="22" idx="1"/>
            </p:cNvCxnSpPr>
            <p:nvPr/>
          </p:nvCxnSpPr>
          <p:spPr>
            <a:xfrm flipV="1">
              <a:off x="3775588" y="3253914"/>
              <a:ext cx="1023779" cy="23117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3F93B91-C2C3-3184-90B1-AA2EAF109ED2}"/>
                </a:ext>
              </a:extLst>
            </p:cNvPr>
            <p:cNvCxnSpPr>
              <a:stCxn id="22" idx="2"/>
              <a:endCxn id="23" idx="0"/>
            </p:cNvCxnSpPr>
            <p:nvPr/>
          </p:nvCxnSpPr>
          <p:spPr>
            <a:xfrm flipH="1">
              <a:off x="5427402" y="3595585"/>
              <a:ext cx="1" cy="472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E4717810-E723-DB00-4788-6102F81750D6}"/>
                </a:ext>
              </a:extLst>
            </p:cNvPr>
            <p:cNvCxnSpPr>
              <a:stCxn id="23" idx="2"/>
              <a:endCxn id="24" idx="0"/>
            </p:cNvCxnSpPr>
            <p:nvPr/>
          </p:nvCxnSpPr>
          <p:spPr>
            <a:xfrm>
              <a:off x="5427402" y="4751436"/>
              <a:ext cx="1" cy="47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接點: 肘形 42">
              <a:extLst>
                <a:ext uri="{FF2B5EF4-FFF2-40B4-BE49-F238E27FC236}">
                  <a16:creationId xmlns:a16="http://schemas.microsoft.com/office/drawing/2014/main" id="{58A0B9E3-22A0-046E-9325-7213988F683F}"/>
                </a:ext>
              </a:extLst>
            </p:cNvPr>
            <p:cNvCxnSpPr>
              <a:stCxn id="24" idx="3"/>
              <a:endCxn id="25" idx="1"/>
            </p:cNvCxnSpPr>
            <p:nvPr/>
          </p:nvCxnSpPr>
          <p:spPr>
            <a:xfrm flipV="1">
              <a:off x="6055438" y="3253914"/>
              <a:ext cx="1023779" cy="23117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EBD62788-553C-1FD3-D14E-1A1535C4C94F}"/>
                </a:ext>
              </a:extLst>
            </p:cNvPr>
            <p:cNvCxnSpPr>
              <a:stCxn id="25" idx="2"/>
              <a:endCxn id="28" idx="0"/>
            </p:cNvCxnSpPr>
            <p:nvPr/>
          </p:nvCxnSpPr>
          <p:spPr>
            <a:xfrm>
              <a:off x="7707253" y="3595585"/>
              <a:ext cx="0" cy="456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EECA7C37-46C6-ADC5-4D0C-9BEBA894457E}"/>
                </a:ext>
              </a:extLst>
            </p:cNvPr>
            <p:cNvCxnSpPr>
              <a:stCxn id="28" idx="2"/>
              <a:endCxn id="27" idx="0"/>
            </p:cNvCxnSpPr>
            <p:nvPr/>
          </p:nvCxnSpPr>
          <p:spPr>
            <a:xfrm>
              <a:off x="7707253" y="4735738"/>
              <a:ext cx="0" cy="4882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接點: 肘形 48">
              <a:extLst>
                <a:ext uri="{FF2B5EF4-FFF2-40B4-BE49-F238E27FC236}">
                  <a16:creationId xmlns:a16="http://schemas.microsoft.com/office/drawing/2014/main" id="{33C37580-1D70-9F22-1E18-E04F6565B0AC}"/>
                </a:ext>
              </a:extLst>
            </p:cNvPr>
            <p:cNvCxnSpPr>
              <a:stCxn id="27" idx="3"/>
              <a:endCxn id="29" idx="1"/>
            </p:cNvCxnSpPr>
            <p:nvPr/>
          </p:nvCxnSpPr>
          <p:spPr>
            <a:xfrm flipV="1">
              <a:off x="8335288" y="4394067"/>
              <a:ext cx="553065" cy="11715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線單箭頭接點 50">
              <a:extLst>
                <a:ext uri="{FF2B5EF4-FFF2-40B4-BE49-F238E27FC236}">
                  <a16:creationId xmlns:a16="http://schemas.microsoft.com/office/drawing/2014/main" id="{F428FDF0-D6A6-1272-D1B5-0C0AE4C5DD05}"/>
                </a:ext>
              </a:extLst>
            </p:cNvPr>
            <p:cNvCxnSpPr>
              <a:stCxn id="29" idx="3"/>
              <a:endCxn id="18" idx="1"/>
            </p:cNvCxnSpPr>
            <p:nvPr/>
          </p:nvCxnSpPr>
          <p:spPr>
            <a:xfrm flipV="1">
              <a:off x="10144424" y="4390102"/>
              <a:ext cx="496537" cy="3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34676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9DEB8F4-957D-47B4-2C40-400C643C8134}"/>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3" name="頁尾版面配置區 2">
            <a:extLst>
              <a:ext uri="{FF2B5EF4-FFF2-40B4-BE49-F238E27FC236}">
                <a16:creationId xmlns:a16="http://schemas.microsoft.com/office/drawing/2014/main" id="{C747243B-DBB1-E40D-21D3-A5DB65AB5174}"/>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37300A04-5959-797C-A2FB-F15AB79F2AF5}"/>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28</a:t>
            </a:fld>
            <a:endParaRPr lang="zh-TW" altLang="en-US" noProof="0">
              <a:solidFill>
                <a:prstClr val="black">
                  <a:tint val="75000"/>
                </a:prstClr>
              </a:solidFill>
              <a:latin typeface="Microsoft JhengHei UI" panose="020B0604030504040204" pitchFamily="34" charset="-120"/>
            </a:endParaRPr>
          </a:p>
        </p:txBody>
      </p:sp>
      <p:sp>
        <p:nvSpPr>
          <p:cNvPr id="6" name="箭號: 向右 5">
            <a:extLst>
              <a:ext uri="{FF2B5EF4-FFF2-40B4-BE49-F238E27FC236}">
                <a16:creationId xmlns:a16="http://schemas.microsoft.com/office/drawing/2014/main" id="{04985724-ECF5-6556-C2C6-F469DEEECAF9}"/>
              </a:ext>
            </a:extLst>
          </p:cNvPr>
          <p:cNvSpPr/>
          <p:nvPr/>
        </p:nvSpPr>
        <p:spPr>
          <a:xfrm>
            <a:off x="4406396" y="5015512"/>
            <a:ext cx="2590802" cy="536286"/>
          </a:xfrm>
          <a:prstGeom prst="rightArrow">
            <a:avLst/>
          </a:prstGeom>
          <a:solidFill>
            <a:srgbClr val="D7B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id="{E2434B2D-B70B-E7C4-8EDE-2C4DD39D1CD3}"/>
              </a:ext>
            </a:extLst>
          </p:cNvPr>
          <p:cNvSpPr/>
          <p:nvPr/>
        </p:nvSpPr>
        <p:spPr>
          <a:xfrm>
            <a:off x="4406395" y="808383"/>
            <a:ext cx="2590803" cy="536286"/>
          </a:xfrm>
          <a:prstGeom prst="rightArrow">
            <a:avLst/>
          </a:prstGeom>
          <a:solidFill>
            <a:srgbClr val="BD5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FA9D9C2E-74B2-1485-4187-DDF1039538A7}"/>
              </a:ext>
            </a:extLst>
          </p:cNvPr>
          <p:cNvSpPr/>
          <p:nvPr/>
        </p:nvSpPr>
        <p:spPr>
          <a:xfrm>
            <a:off x="9622057" y="391274"/>
            <a:ext cx="2384658" cy="588584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D7EF74F6-56C0-0F55-4D93-D3410308960D}"/>
              </a:ext>
            </a:extLst>
          </p:cNvPr>
          <p:cNvSpPr/>
          <p:nvPr/>
        </p:nvSpPr>
        <p:spPr>
          <a:xfrm>
            <a:off x="1663455" y="391273"/>
            <a:ext cx="2748015" cy="588584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73B404BE-5198-D512-E2A9-721E1512A1E1}"/>
              </a:ext>
            </a:extLst>
          </p:cNvPr>
          <p:cNvSpPr/>
          <p:nvPr/>
        </p:nvSpPr>
        <p:spPr>
          <a:xfrm>
            <a:off x="1820672" y="1291234"/>
            <a:ext cx="2433586" cy="111653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latin typeface="微軟正黑體" panose="020B0604030504040204" pitchFamily="34" charset="-120"/>
                <a:ea typeface="微軟正黑體" panose="020B0604030504040204" pitchFamily="34" charset="-120"/>
              </a:rPr>
              <a:t>原圖片模糊灰階</a:t>
            </a:r>
          </a:p>
        </p:txBody>
      </p:sp>
      <p:sp>
        <p:nvSpPr>
          <p:cNvPr id="12" name="矩形: 圓角 11">
            <a:extLst>
              <a:ext uri="{FF2B5EF4-FFF2-40B4-BE49-F238E27FC236}">
                <a16:creationId xmlns:a16="http://schemas.microsoft.com/office/drawing/2014/main" id="{B49148A3-11EF-2BD7-66EC-D220063774BE}"/>
              </a:ext>
            </a:extLst>
          </p:cNvPr>
          <p:cNvSpPr/>
          <p:nvPr/>
        </p:nvSpPr>
        <p:spPr>
          <a:xfrm>
            <a:off x="6997199" y="391274"/>
            <a:ext cx="2105610" cy="588584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717F4B3E-EB7A-3375-2C35-5D49DF8DA01F}"/>
              </a:ext>
            </a:extLst>
          </p:cNvPr>
          <p:cNvSpPr/>
          <p:nvPr/>
        </p:nvSpPr>
        <p:spPr>
          <a:xfrm>
            <a:off x="9758399" y="1291234"/>
            <a:ext cx="2124373" cy="111653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latin typeface="微軟正黑體" panose="020B0604030504040204" pitchFamily="34" charset="-120"/>
                <a:ea typeface="微軟正黑體" panose="020B0604030504040204" pitchFamily="34" charset="-120"/>
              </a:rPr>
              <a:t>原圖片之結果</a:t>
            </a:r>
          </a:p>
        </p:txBody>
      </p:sp>
      <p:sp>
        <p:nvSpPr>
          <p:cNvPr id="16" name="矩形: 圓角 15">
            <a:extLst>
              <a:ext uri="{FF2B5EF4-FFF2-40B4-BE49-F238E27FC236}">
                <a16:creationId xmlns:a16="http://schemas.microsoft.com/office/drawing/2014/main" id="{88F429AF-B727-CFD7-2740-6A5BBEFC218D}"/>
              </a:ext>
            </a:extLst>
          </p:cNvPr>
          <p:cNvSpPr/>
          <p:nvPr/>
        </p:nvSpPr>
        <p:spPr>
          <a:xfrm>
            <a:off x="9809935" y="3135912"/>
            <a:ext cx="2021305" cy="279554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latin typeface="微軟正黑體" panose="020B0604030504040204" pitchFamily="34" charset="-120"/>
                <a:ea typeface="微軟正黑體" panose="020B0604030504040204" pitchFamily="34" charset="-120"/>
              </a:rPr>
              <a:t>二維傅立葉轉換之結果</a:t>
            </a:r>
          </a:p>
        </p:txBody>
      </p:sp>
      <p:sp>
        <p:nvSpPr>
          <p:cNvPr id="19" name="文字方塊 18">
            <a:extLst>
              <a:ext uri="{FF2B5EF4-FFF2-40B4-BE49-F238E27FC236}">
                <a16:creationId xmlns:a16="http://schemas.microsoft.com/office/drawing/2014/main" id="{76A4B1A3-59C3-9F47-D6DB-7B3990A0CD77}"/>
              </a:ext>
            </a:extLst>
          </p:cNvPr>
          <p:cNvSpPr txBox="1"/>
          <p:nvPr/>
        </p:nvSpPr>
        <p:spPr>
          <a:xfrm>
            <a:off x="1923741" y="613000"/>
            <a:ext cx="2227445" cy="461665"/>
          </a:xfrm>
          <a:prstGeom prst="rect">
            <a:avLst/>
          </a:prstGeom>
          <a:noFill/>
        </p:spPr>
        <p:txBody>
          <a:bodyPr wrap="square" rtlCol="0">
            <a:spAutoFit/>
          </a:bodyPr>
          <a:lstStyle/>
          <a:p>
            <a:pPr algn="ctr"/>
            <a:r>
              <a:rPr lang="zh-TW" altLang="en-US" sz="2400" b="1" dirty="0">
                <a:solidFill>
                  <a:schemeClr val="accent2"/>
                </a:solidFill>
                <a:latin typeface="微軟正黑體" panose="020B0604030504040204" pitchFamily="34" charset="-120"/>
                <a:ea typeface="微軟正黑體" panose="020B0604030504040204" pitchFamily="34" charset="-120"/>
              </a:rPr>
              <a:t>改變圖片資訊</a:t>
            </a:r>
          </a:p>
        </p:txBody>
      </p:sp>
      <p:sp>
        <p:nvSpPr>
          <p:cNvPr id="20" name="文字方塊 19">
            <a:extLst>
              <a:ext uri="{FF2B5EF4-FFF2-40B4-BE49-F238E27FC236}">
                <a16:creationId xmlns:a16="http://schemas.microsoft.com/office/drawing/2014/main" id="{10E4E13A-A76D-81E4-035C-EAA830FA85E3}"/>
              </a:ext>
            </a:extLst>
          </p:cNvPr>
          <p:cNvSpPr txBox="1"/>
          <p:nvPr/>
        </p:nvSpPr>
        <p:spPr>
          <a:xfrm>
            <a:off x="7051163" y="2407765"/>
            <a:ext cx="2027646" cy="1686487"/>
          </a:xfrm>
          <a:prstGeom prst="rect">
            <a:avLst/>
          </a:prstGeom>
          <a:noFill/>
        </p:spPr>
        <p:txBody>
          <a:bodyPr wrap="square" rtlCol="0">
            <a:spAutoFit/>
          </a:bodyPr>
          <a:lstStyle/>
          <a:p>
            <a:pPr algn="ctr">
              <a:lnSpc>
                <a:spcPct val="150000"/>
              </a:lnSpc>
            </a:pPr>
            <a:r>
              <a:rPr lang="zh-TW" altLang="en-US" sz="2400" b="1" dirty="0">
                <a:solidFill>
                  <a:schemeClr val="accent2"/>
                </a:solidFill>
                <a:latin typeface="微軟正黑體" panose="020B0604030504040204" pitchFamily="34" charset="-120"/>
                <a:ea typeface="微軟正黑體" panose="020B0604030504040204" pitchFamily="34" charset="-120"/>
              </a:rPr>
              <a:t>對我們訓練完的</a:t>
            </a:r>
            <a:r>
              <a:rPr lang="en-US" altLang="zh-TW" sz="2400" b="1" dirty="0">
                <a:solidFill>
                  <a:schemeClr val="accent2"/>
                </a:solidFill>
                <a:latin typeface="微軟正黑體" panose="020B0604030504040204" pitchFamily="34" charset="-120"/>
                <a:ea typeface="微軟正黑體" panose="020B0604030504040204" pitchFamily="34" charset="-120"/>
              </a:rPr>
              <a:t>CNN</a:t>
            </a:r>
            <a:r>
              <a:rPr lang="zh-TW" altLang="en-US" sz="2400" b="1" dirty="0">
                <a:solidFill>
                  <a:schemeClr val="accent2"/>
                </a:solidFill>
                <a:latin typeface="微軟正黑體" panose="020B0604030504040204" pitchFamily="34" charset="-120"/>
                <a:ea typeface="微軟正黑體" panose="020B0604030504040204" pitchFamily="34" charset="-120"/>
              </a:rPr>
              <a:t>模型做圖片辨識</a:t>
            </a:r>
          </a:p>
        </p:txBody>
      </p:sp>
      <p:sp>
        <p:nvSpPr>
          <p:cNvPr id="21" name="文字方塊 20">
            <a:extLst>
              <a:ext uri="{FF2B5EF4-FFF2-40B4-BE49-F238E27FC236}">
                <a16:creationId xmlns:a16="http://schemas.microsoft.com/office/drawing/2014/main" id="{626090BE-EF54-BDB9-488D-04A12F695340}"/>
              </a:ext>
            </a:extLst>
          </p:cNvPr>
          <p:cNvSpPr txBox="1"/>
          <p:nvPr/>
        </p:nvSpPr>
        <p:spPr>
          <a:xfrm>
            <a:off x="9706867" y="613000"/>
            <a:ext cx="2227445" cy="461665"/>
          </a:xfrm>
          <a:prstGeom prst="rect">
            <a:avLst/>
          </a:prstGeom>
          <a:noFill/>
        </p:spPr>
        <p:txBody>
          <a:bodyPr wrap="square" rtlCol="0">
            <a:spAutoFit/>
          </a:bodyPr>
          <a:lstStyle/>
          <a:p>
            <a:pPr algn="ctr"/>
            <a:r>
              <a:rPr lang="zh-TW" altLang="en-US" sz="2400" b="1" dirty="0">
                <a:solidFill>
                  <a:schemeClr val="accent2"/>
                </a:solidFill>
                <a:latin typeface="微軟正黑體" panose="020B0604030504040204" pitchFamily="34" charset="-120"/>
                <a:ea typeface="微軟正黑體" panose="020B0604030504040204" pitchFamily="34" charset="-120"/>
              </a:rPr>
              <a:t>比較訓練結果</a:t>
            </a:r>
          </a:p>
        </p:txBody>
      </p:sp>
      <p:sp>
        <p:nvSpPr>
          <p:cNvPr id="22" name="矩形: 圓角 21">
            <a:extLst>
              <a:ext uri="{FF2B5EF4-FFF2-40B4-BE49-F238E27FC236}">
                <a16:creationId xmlns:a16="http://schemas.microsoft.com/office/drawing/2014/main" id="{03050112-A76D-5CA2-02C3-702BF869522F}"/>
              </a:ext>
            </a:extLst>
          </p:cNvPr>
          <p:cNvSpPr/>
          <p:nvPr/>
        </p:nvSpPr>
        <p:spPr>
          <a:xfrm>
            <a:off x="185285" y="405709"/>
            <a:ext cx="1200753" cy="588584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圓角 31">
            <a:extLst>
              <a:ext uri="{FF2B5EF4-FFF2-40B4-BE49-F238E27FC236}">
                <a16:creationId xmlns:a16="http://schemas.microsoft.com/office/drawing/2014/main" id="{4A1A6B92-C081-07AC-09CD-59CC3C7D529E}"/>
              </a:ext>
            </a:extLst>
          </p:cNvPr>
          <p:cNvSpPr/>
          <p:nvPr/>
        </p:nvSpPr>
        <p:spPr>
          <a:xfrm>
            <a:off x="1820672" y="2969342"/>
            <a:ext cx="2433586" cy="315442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原圖片</a:t>
            </a:r>
            <a:r>
              <a:rPr lang="zh-TW" altLang="en-US" b="1" dirty="0">
                <a:latin typeface="微軟正黑體" panose="020B0604030504040204" pitchFamily="34" charset="-120"/>
                <a:ea typeface="微軟正黑體" panose="020B0604030504040204" pitchFamily="34" charset="-120"/>
              </a:rPr>
              <a:t>灰階</a:t>
            </a:r>
          </a:p>
        </p:txBody>
      </p:sp>
      <p:sp>
        <p:nvSpPr>
          <p:cNvPr id="23" name="文字方塊 22">
            <a:extLst>
              <a:ext uri="{FF2B5EF4-FFF2-40B4-BE49-F238E27FC236}">
                <a16:creationId xmlns:a16="http://schemas.microsoft.com/office/drawing/2014/main" id="{68788B5C-532A-CE29-ABA1-D742206F81C7}"/>
              </a:ext>
            </a:extLst>
          </p:cNvPr>
          <p:cNvSpPr txBox="1"/>
          <p:nvPr/>
        </p:nvSpPr>
        <p:spPr>
          <a:xfrm>
            <a:off x="432760" y="1951390"/>
            <a:ext cx="705802" cy="2794483"/>
          </a:xfrm>
          <a:prstGeom prst="rect">
            <a:avLst/>
          </a:prstGeom>
          <a:noFill/>
        </p:spPr>
        <p:txBody>
          <a:bodyPr wrap="square" rtlCol="0">
            <a:spAutoFit/>
          </a:bodyPr>
          <a:lstStyle/>
          <a:p>
            <a:pPr algn="ctr">
              <a:lnSpc>
                <a:spcPct val="150000"/>
              </a:lnSpc>
            </a:pPr>
            <a:r>
              <a:rPr lang="zh-TW" altLang="en-US" sz="2400" b="1" dirty="0">
                <a:solidFill>
                  <a:schemeClr val="accent2"/>
                </a:solidFill>
                <a:latin typeface="微軟正黑體" panose="020B0604030504040204" pitchFamily="34" charset="-120"/>
                <a:ea typeface="微軟正黑體" panose="020B0604030504040204" pitchFamily="34" charset="-120"/>
              </a:rPr>
              <a:t>圖片資料庫</a:t>
            </a:r>
          </a:p>
        </p:txBody>
      </p:sp>
      <p:sp>
        <p:nvSpPr>
          <p:cNvPr id="25" name="箭號: 向右 24">
            <a:extLst>
              <a:ext uri="{FF2B5EF4-FFF2-40B4-BE49-F238E27FC236}">
                <a16:creationId xmlns:a16="http://schemas.microsoft.com/office/drawing/2014/main" id="{AB17FF8A-1467-FB75-078B-956A68122848}"/>
              </a:ext>
            </a:extLst>
          </p:cNvPr>
          <p:cNvSpPr/>
          <p:nvPr/>
        </p:nvSpPr>
        <p:spPr>
          <a:xfrm>
            <a:off x="9091382" y="5015512"/>
            <a:ext cx="553998" cy="536286"/>
          </a:xfrm>
          <a:prstGeom prst="rightArrow">
            <a:avLst/>
          </a:prstGeom>
          <a:solidFill>
            <a:srgbClr val="D7B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箭號: 向右 25">
            <a:extLst>
              <a:ext uri="{FF2B5EF4-FFF2-40B4-BE49-F238E27FC236}">
                <a16:creationId xmlns:a16="http://schemas.microsoft.com/office/drawing/2014/main" id="{C1FE5E11-37F5-1097-7163-450F6DA29686}"/>
              </a:ext>
            </a:extLst>
          </p:cNvPr>
          <p:cNvSpPr/>
          <p:nvPr/>
        </p:nvSpPr>
        <p:spPr>
          <a:xfrm>
            <a:off x="9091382" y="808383"/>
            <a:ext cx="553998" cy="536286"/>
          </a:xfrm>
          <a:prstGeom prst="rightArrow">
            <a:avLst/>
          </a:prstGeom>
          <a:solidFill>
            <a:srgbClr val="BD5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右 26">
            <a:extLst>
              <a:ext uri="{FF2B5EF4-FFF2-40B4-BE49-F238E27FC236}">
                <a16:creationId xmlns:a16="http://schemas.microsoft.com/office/drawing/2014/main" id="{07D1ACB9-1D69-DC02-6AB5-79DA5B012854}"/>
              </a:ext>
            </a:extLst>
          </p:cNvPr>
          <p:cNvSpPr/>
          <p:nvPr/>
        </p:nvSpPr>
        <p:spPr>
          <a:xfrm>
            <a:off x="1398846" y="3044397"/>
            <a:ext cx="269688" cy="536286"/>
          </a:xfrm>
          <a:prstGeom prst="rightArrow">
            <a:avLst/>
          </a:prstGeom>
          <a:solidFill>
            <a:srgbClr val="BD5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1" name="群組 30">
            <a:extLst>
              <a:ext uri="{FF2B5EF4-FFF2-40B4-BE49-F238E27FC236}">
                <a16:creationId xmlns:a16="http://schemas.microsoft.com/office/drawing/2014/main" id="{57FDED9D-734D-7D4F-BE7A-FA234CC77344}"/>
              </a:ext>
            </a:extLst>
          </p:cNvPr>
          <p:cNvGrpSpPr/>
          <p:nvPr/>
        </p:nvGrpSpPr>
        <p:grpSpPr>
          <a:xfrm>
            <a:off x="1863032" y="3179005"/>
            <a:ext cx="2334520" cy="2826957"/>
            <a:chOff x="2253465" y="3257662"/>
            <a:chExt cx="2334520" cy="2826957"/>
          </a:xfrm>
        </p:grpSpPr>
        <p:sp>
          <p:nvSpPr>
            <p:cNvPr id="10" name="矩形: 圓角 9">
              <a:extLst>
                <a:ext uri="{FF2B5EF4-FFF2-40B4-BE49-F238E27FC236}">
                  <a16:creationId xmlns:a16="http://schemas.microsoft.com/office/drawing/2014/main" id="{7564E7DD-32E2-BE9B-9AF6-BDF6C126A744}"/>
                </a:ext>
              </a:extLst>
            </p:cNvPr>
            <p:cNvSpPr/>
            <p:nvPr/>
          </p:nvSpPr>
          <p:spPr>
            <a:xfrm>
              <a:off x="2487560" y="3928989"/>
              <a:ext cx="1877963" cy="2155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圓角 12">
              <a:extLst>
                <a:ext uri="{FF2B5EF4-FFF2-40B4-BE49-F238E27FC236}">
                  <a16:creationId xmlns:a16="http://schemas.microsoft.com/office/drawing/2014/main" id="{487CE499-7467-2ECE-8D59-264A7CF14618}"/>
                </a:ext>
              </a:extLst>
            </p:cNvPr>
            <p:cNvSpPr/>
            <p:nvPr/>
          </p:nvSpPr>
          <p:spPr>
            <a:xfrm>
              <a:off x="2617217" y="4941307"/>
              <a:ext cx="1621355" cy="89560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ysClr val="windowText" lastClr="000000"/>
                  </a:solidFill>
                  <a:latin typeface="微軟正黑體" panose="020B0604030504040204" pitchFamily="34" charset="-120"/>
                  <a:ea typeface="微軟正黑體" panose="020B0604030504040204" pitchFamily="34" charset="-120"/>
                </a:rPr>
                <a:t>高通遮罩</a:t>
              </a:r>
            </a:p>
          </p:txBody>
        </p:sp>
        <p:sp>
          <p:nvSpPr>
            <p:cNvPr id="18" name="文字方塊 17">
              <a:extLst>
                <a:ext uri="{FF2B5EF4-FFF2-40B4-BE49-F238E27FC236}">
                  <a16:creationId xmlns:a16="http://schemas.microsoft.com/office/drawing/2014/main" id="{9906C3CB-8A16-350F-9DD2-5DDD58C1262B}"/>
                </a:ext>
              </a:extLst>
            </p:cNvPr>
            <p:cNvSpPr txBox="1"/>
            <p:nvPr/>
          </p:nvSpPr>
          <p:spPr>
            <a:xfrm>
              <a:off x="2314174" y="4257785"/>
              <a:ext cx="2227445" cy="461665"/>
            </a:xfrm>
            <a:prstGeom prst="rect">
              <a:avLst/>
            </a:prstGeom>
            <a:noFill/>
          </p:spPr>
          <p:txBody>
            <a:bodyPr wrap="square" rtlCol="0">
              <a:spAutoFit/>
            </a:bodyPr>
            <a:lstStyle/>
            <a:p>
              <a:pPr algn="ctr"/>
              <a:r>
                <a:rPr lang="zh-TW" altLang="en-US" sz="2400" b="1" dirty="0">
                  <a:solidFill>
                    <a:srgbClr val="FF0000"/>
                  </a:solidFill>
                  <a:latin typeface="微軟正黑體" panose="020B0604030504040204" pitchFamily="34" charset="-120"/>
                  <a:ea typeface="微軟正黑體" panose="020B0604030504040204" pitchFamily="34" charset="-120"/>
                </a:rPr>
                <a:t>傅立葉轉換</a:t>
              </a:r>
            </a:p>
          </p:txBody>
        </p:sp>
        <p:sp>
          <p:nvSpPr>
            <p:cNvPr id="33" name="文字方塊 32">
              <a:extLst>
                <a:ext uri="{FF2B5EF4-FFF2-40B4-BE49-F238E27FC236}">
                  <a16:creationId xmlns:a16="http://schemas.microsoft.com/office/drawing/2014/main" id="{FF305509-28B8-7511-5F22-E71C104C6D21}"/>
                </a:ext>
              </a:extLst>
            </p:cNvPr>
            <p:cNvSpPr txBox="1"/>
            <p:nvPr/>
          </p:nvSpPr>
          <p:spPr>
            <a:xfrm>
              <a:off x="2253465" y="3257662"/>
              <a:ext cx="2334520" cy="461665"/>
            </a:xfrm>
            <a:prstGeom prst="rect">
              <a:avLst/>
            </a:prstGeom>
            <a:noFill/>
          </p:spPr>
          <p:txBody>
            <a:bodyPr wrap="square" rtlCol="0">
              <a:spAutoFit/>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原圖片模糊灰階</a:t>
              </a:r>
            </a:p>
          </p:txBody>
        </p:sp>
      </p:grpSp>
      <p:pic>
        <p:nvPicPr>
          <p:cNvPr id="5" name="Picture 2">
            <a:extLst>
              <a:ext uri="{FF2B5EF4-FFF2-40B4-BE49-F238E27FC236}">
                <a16:creationId xmlns:a16="http://schemas.microsoft.com/office/drawing/2014/main" id="{5B628725-C566-902D-050C-3B16C16A6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228" y="247357"/>
            <a:ext cx="2105609" cy="280747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7571A273-F1B1-762B-DF09-15E10C0197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15" t="2536" r="5295" b="4648"/>
          <a:stretch/>
        </p:blipFill>
        <p:spPr bwMode="auto">
          <a:xfrm>
            <a:off x="4513914" y="3471944"/>
            <a:ext cx="2155011" cy="288796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024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latin typeface="Microsoft JhengHei UI" panose="020B0604030504040204" pitchFamily="34" charset="-120"/>
                <a:ea typeface="Microsoft JhengHei UI" panose="020B0604030504040204" pitchFamily="34" charset="-120"/>
              </a:rPr>
              <a:t>結果分析</a:t>
            </a: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07234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FD7E13-A7ED-97F2-664C-ED8E3A18414F}"/>
              </a:ext>
            </a:extLst>
          </p:cNvPr>
          <p:cNvSpPr>
            <a:spLocks noGrp="1"/>
          </p:cNvSpPr>
          <p:nvPr>
            <p:ph type="title"/>
          </p:nvPr>
        </p:nvSpPr>
        <p:spPr>
          <a:xfrm>
            <a:off x="1061883" y="1394460"/>
            <a:ext cx="3453679" cy="4069080"/>
          </a:xfrm>
        </p:spPr>
        <p:txBody>
          <a:bodyPr/>
          <a:lstStyle/>
          <a:p>
            <a:r>
              <a:rPr lang="en-US" altLang="zh-TW" dirty="0"/>
              <a:t>Introduction</a:t>
            </a:r>
            <a:endParaRPr lang="zh-TW" altLang="en-US" dirty="0"/>
          </a:p>
        </p:txBody>
      </p:sp>
      <p:sp>
        <p:nvSpPr>
          <p:cNvPr id="4" name="日期版面配置區 3">
            <a:extLst>
              <a:ext uri="{FF2B5EF4-FFF2-40B4-BE49-F238E27FC236}">
                <a16:creationId xmlns:a16="http://schemas.microsoft.com/office/drawing/2014/main" id="{E5902FB1-E333-4083-BA9A-731ECAC70996}"/>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5" name="頁尾版面配置區 4">
            <a:extLst>
              <a:ext uri="{FF2B5EF4-FFF2-40B4-BE49-F238E27FC236}">
                <a16:creationId xmlns:a16="http://schemas.microsoft.com/office/drawing/2014/main" id="{C1084740-E865-B149-B4E3-59248588CCEE}"/>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70F7A403-0293-7641-41D0-4C40FEB2B1A1}"/>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3</a:t>
            </a:fld>
            <a:endParaRPr lang="zh-TW" altLang="en-US" noProof="0">
              <a:solidFill>
                <a:prstClr val="black">
                  <a:tint val="75000"/>
                </a:prstClr>
              </a:solidFill>
              <a:latin typeface="Microsoft JhengHei UI" panose="020B0604030504040204" pitchFamily="34" charset="-120"/>
            </a:endParaRPr>
          </a:p>
        </p:txBody>
      </p:sp>
      <p:sp>
        <p:nvSpPr>
          <p:cNvPr id="7" name="內容版面配置區 2">
            <a:extLst>
              <a:ext uri="{FF2B5EF4-FFF2-40B4-BE49-F238E27FC236}">
                <a16:creationId xmlns:a16="http://schemas.microsoft.com/office/drawing/2014/main" id="{F4AB027F-7340-6084-3F15-A90AA4A8B554}"/>
              </a:ext>
            </a:extLst>
          </p:cNvPr>
          <p:cNvSpPr>
            <a:spLocks noGrp="1"/>
          </p:cNvSpPr>
          <p:nvPr>
            <p:ph idx="1"/>
          </p:nvPr>
        </p:nvSpPr>
        <p:spPr>
          <a:xfrm>
            <a:off x="6715431" y="1163390"/>
            <a:ext cx="4184343" cy="4647483"/>
          </a:xfrm>
        </p:spPr>
        <p:txBody>
          <a:bodyPr rtlCol="0">
            <a:normAutofit/>
          </a:bodyPr>
          <a:lstStyle/>
          <a:p>
            <a:pPr marL="514350" indent="-514350" rtl="0">
              <a:lnSpc>
                <a:spcPct val="150000"/>
              </a:lnSpc>
              <a:buFont typeface="+mj-lt"/>
              <a:buAutoNum type="arabicPeriod"/>
            </a:pPr>
            <a:r>
              <a:rPr lang="zh-TW" altLang="en-US" dirty="0"/>
              <a:t>研究動機及目的</a:t>
            </a:r>
            <a:endParaRPr lang="en-US" altLang="zh-TW" dirty="0"/>
          </a:p>
          <a:p>
            <a:pPr marL="514350" indent="-514350" rtl="0">
              <a:lnSpc>
                <a:spcPct val="150000"/>
              </a:lnSpc>
              <a:buFont typeface="+mj-lt"/>
              <a:buAutoNum type="arabicPeriod"/>
            </a:pPr>
            <a:r>
              <a:rPr lang="zh-TW" altLang="en-US" dirty="0"/>
              <a:t>深度學習</a:t>
            </a:r>
            <a:endParaRPr lang="en-US" altLang="zh-TW" dirty="0"/>
          </a:p>
          <a:p>
            <a:pPr marL="514350" indent="-514350" rtl="0">
              <a:lnSpc>
                <a:spcPct val="150000"/>
              </a:lnSpc>
              <a:buFont typeface="+mj-lt"/>
              <a:buAutoNum type="arabicPeriod"/>
            </a:pPr>
            <a:r>
              <a:rPr lang="zh-TW" altLang="en-US" dirty="0">
                <a:latin typeface="Microsoft JhengHei UI" panose="020B0604030504040204" pitchFamily="34" charset="-120"/>
                <a:ea typeface="Microsoft JhengHei UI" panose="020B0604030504040204" pitchFamily="34" charset="-120"/>
              </a:rPr>
              <a:t>卷積神經網路</a:t>
            </a:r>
          </a:p>
          <a:p>
            <a:pPr marL="514350" indent="-514350" rtl="0">
              <a:lnSpc>
                <a:spcPct val="150000"/>
              </a:lnSpc>
              <a:buFont typeface="+mj-lt"/>
              <a:buAutoNum type="arabicPeriod"/>
            </a:pPr>
            <a:r>
              <a:rPr lang="zh-TW" altLang="en-US" dirty="0"/>
              <a:t>傅立葉轉換</a:t>
            </a:r>
            <a:endParaRPr lang="zh-TW" altLang="en-US" dirty="0">
              <a:latin typeface="Microsoft JhengHei UI" panose="020B0604030504040204" pitchFamily="34" charset="-120"/>
              <a:ea typeface="Microsoft JhengHei UI" panose="020B0604030504040204" pitchFamily="34" charset="-120"/>
            </a:endParaRPr>
          </a:p>
          <a:p>
            <a:pPr marL="514350" indent="-514350" rtl="0">
              <a:lnSpc>
                <a:spcPct val="150000"/>
              </a:lnSpc>
              <a:buFont typeface="+mj-lt"/>
              <a:buAutoNum type="arabicPeriod"/>
            </a:pPr>
            <a:r>
              <a:rPr lang="zh-TW" altLang="en-US" dirty="0"/>
              <a:t>程式執行</a:t>
            </a:r>
            <a:endParaRPr lang="zh-TW" altLang="en-US" dirty="0">
              <a:latin typeface="Microsoft JhengHei UI" panose="020B0604030504040204" pitchFamily="34" charset="-120"/>
              <a:ea typeface="Microsoft JhengHei UI" panose="020B0604030504040204" pitchFamily="34" charset="-120"/>
            </a:endParaRPr>
          </a:p>
          <a:p>
            <a:pPr marL="514350" indent="-514350" rtl="0">
              <a:lnSpc>
                <a:spcPct val="150000"/>
              </a:lnSpc>
              <a:buFont typeface="+mj-lt"/>
              <a:buAutoNum type="arabicPeriod"/>
            </a:pPr>
            <a:r>
              <a:rPr lang="zh-TW" altLang="en-US" dirty="0"/>
              <a:t>結果分析</a:t>
            </a:r>
            <a:endParaRPr lang="zh-TW" altLang="en-US" sz="24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834768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05CBD8-A40F-E632-4A33-88C2457B1027}"/>
              </a:ext>
            </a:extLst>
          </p:cNvPr>
          <p:cNvSpPr>
            <a:spLocks noGrp="1"/>
          </p:cNvSpPr>
          <p:nvPr>
            <p:ph type="title"/>
          </p:nvPr>
        </p:nvSpPr>
        <p:spPr/>
        <p:txBody>
          <a:bodyPr/>
          <a:lstStyle/>
          <a:p>
            <a:r>
              <a:rPr lang="zh-TW" altLang="en-US" dirty="0"/>
              <a:t>程式執行結果</a:t>
            </a:r>
          </a:p>
        </p:txBody>
      </p:sp>
      <p:sp>
        <p:nvSpPr>
          <p:cNvPr id="3" name="日期版面配置區 2">
            <a:extLst>
              <a:ext uri="{FF2B5EF4-FFF2-40B4-BE49-F238E27FC236}">
                <a16:creationId xmlns:a16="http://schemas.microsoft.com/office/drawing/2014/main" id="{C958F347-703A-C940-4B95-568D59D7D5C7}"/>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3D5FE344-4271-31B8-97EB-A29CAD6FDBEA}"/>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E4489769-939D-29B0-0751-F66EB74FDCB5}"/>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30</a:t>
            </a:fld>
            <a:endParaRPr lang="zh-TW" altLang="en-US" noProof="0">
              <a:solidFill>
                <a:prstClr val="black">
                  <a:tint val="75000"/>
                </a:prstClr>
              </a:solidFill>
              <a:latin typeface="Microsoft JhengHei UI" panose="020B0604030504040204" pitchFamily="34" charset="-120"/>
            </a:endParaRPr>
          </a:p>
        </p:txBody>
      </p:sp>
      <p:sp>
        <p:nvSpPr>
          <p:cNvPr id="9" name="Rectangle 2">
            <a:extLst>
              <a:ext uri="{FF2B5EF4-FFF2-40B4-BE49-F238E27FC236}">
                <a16:creationId xmlns:a16="http://schemas.microsoft.com/office/drawing/2014/main" id="{2B1FAD4F-6942-14B9-C03D-6D6F85742C9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4">
            <a:extLst>
              <a:ext uri="{FF2B5EF4-FFF2-40B4-BE49-F238E27FC236}">
                <a16:creationId xmlns:a16="http://schemas.microsoft.com/office/drawing/2014/main" id="{D01E8AB4-8601-8705-8412-D9F7C01C9462}"/>
              </a:ext>
            </a:extLst>
          </p:cNvPr>
          <p:cNvSpPr>
            <a:spLocks noChangeArrowheads="1"/>
          </p:cNvSpPr>
          <p:nvPr/>
        </p:nvSpPr>
        <p:spPr bwMode="auto">
          <a:xfrm>
            <a:off x="3749963" y="136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6">
            <a:extLst>
              <a:ext uri="{FF2B5EF4-FFF2-40B4-BE49-F238E27FC236}">
                <a16:creationId xmlns:a16="http://schemas.microsoft.com/office/drawing/2014/main" id="{2889ABF9-5E32-F45B-E92E-9D77B00913D6}"/>
              </a:ext>
            </a:extLst>
          </p:cNvPr>
          <p:cNvSpPr>
            <a:spLocks noChangeArrowheads="1"/>
          </p:cNvSpPr>
          <p:nvPr/>
        </p:nvSpPr>
        <p:spPr bwMode="auto">
          <a:xfrm flipV="1">
            <a:off x="5286531" y="-1642961"/>
            <a:ext cx="39097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sp>
        <p:nvSpPr>
          <p:cNvPr id="15" name="Rectangle 8">
            <a:extLst>
              <a:ext uri="{FF2B5EF4-FFF2-40B4-BE49-F238E27FC236}">
                <a16:creationId xmlns:a16="http://schemas.microsoft.com/office/drawing/2014/main" id="{B505AA23-EA3C-6472-A59D-9C5B0EE041D2}"/>
              </a:ext>
            </a:extLst>
          </p:cNvPr>
          <p:cNvSpPr>
            <a:spLocks noChangeArrowheads="1"/>
          </p:cNvSpPr>
          <p:nvPr/>
        </p:nvSpPr>
        <p:spPr bwMode="auto">
          <a:xfrm flipV="1">
            <a:off x="6897334" y="-1636611"/>
            <a:ext cx="38501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sp>
        <p:nvSpPr>
          <p:cNvPr id="18" name="內容版面配置區 5">
            <a:extLst>
              <a:ext uri="{FF2B5EF4-FFF2-40B4-BE49-F238E27FC236}">
                <a16:creationId xmlns:a16="http://schemas.microsoft.com/office/drawing/2014/main" id="{84836918-9F3E-35B8-3CE9-6BA7840D0D54}"/>
              </a:ext>
            </a:extLst>
          </p:cNvPr>
          <p:cNvSpPr>
            <a:spLocks noGrp="1"/>
          </p:cNvSpPr>
          <p:nvPr>
            <p:ph idx="1"/>
          </p:nvPr>
        </p:nvSpPr>
        <p:spPr>
          <a:xfrm>
            <a:off x="1282374" y="2516596"/>
            <a:ext cx="2308123" cy="1059426"/>
          </a:xfrm>
        </p:spPr>
        <p:txBody>
          <a:bodyPr>
            <a:normAutofit/>
          </a:bodyPr>
          <a:lstStyle/>
          <a:p>
            <a:pPr>
              <a:lnSpc>
                <a:spcPct val="150000"/>
              </a:lnSpc>
            </a:pPr>
            <a:r>
              <a:rPr lang="en-US" altLang="zh-TW" dirty="0">
                <a:hlinkClick r:id="rId3" action="ppaction://hlinkfile"/>
              </a:rPr>
              <a:t>Excel</a:t>
            </a:r>
            <a:endParaRPr lang="zh-TW" altLang="en-US" dirty="0"/>
          </a:p>
        </p:txBody>
      </p:sp>
      <p:graphicFrame>
        <p:nvGraphicFramePr>
          <p:cNvPr id="6" name="圖表 5">
            <a:extLst>
              <a:ext uri="{FF2B5EF4-FFF2-40B4-BE49-F238E27FC236}">
                <a16:creationId xmlns:a16="http://schemas.microsoft.com/office/drawing/2014/main" id="{4B12C011-9E3B-C4C4-65E9-703B6897363A}"/>
              </a:ext>
            </a:extLst>
          </p:cNvPr>
          <p:cNvGraphicFramePr>
            <a:graphicFrameLocks/>
          </p:cNvGraphicFramePr>
          <p:nvPr>
            <p:extLst>
              <p:ext uri="{D42A27DB-BD31-4B8C-83A1-F6EECF244321}">
                <p14:modId xmlns:p14="http://schemas.microsoft.com/office/powerpoint/2010/main" val="41888477"/>
              </p:ext>
            </p:extLst>
          </p:nvPr>
        </p:nvGraphicFramePr>
        <p:xfrm>
          <a:off x="4403357" y="1253443"/>
          <a:ext cx="7390968" cy="49263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06546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78260B10-25FE-445D-A9FD-06B618F1B961}"/>
              </a:ext>
            </a:extLst>
          </p:cNvPr>
          <p:cNvSpPr>
            <a:spLocks noGrp="1"/>
          </p:cNvSpPr>
          <p:nvPr>
            <p:ph type="title"/>
          </p:nvPr>
        </p:nvSpPr>
        <p:spPr/>
        <p:txBody>
          <a:bodyPr rtlCol="0"/>
          <a:lstStyle/>
          <a:p>
            <a:pPr rtl="0"/>
            <a:r>
              <a:rPr lang="zh-TW" altLang="en-US" dirty="0"/>
              <a:t>結果分析</a:t>
            </a:r>
            <a:endParaRPr lang="zh-TW" altLang="en-US" dirty="0">
              <a:latin typeface="Microsoft JhengHei UI" panose="020B0604030504040204" pitchFamily="34" charset="-120"/>
              <a:ea typeface="Microsoft JhengHei UI" panose="020B0604030504040204" pitchFamily="34" charset="-120"/>
            </a:endParaRPr>
          </a:p>
        </p:txBody>
      </p:sp>
      <p:graphicFrame>
        <p:nvGraphicFramePr>
          <p:cNvPr id="6" name="表格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3446283558"/>
              </p:ext>
            </p:extLst>
          </p:nvPr>
        </p:nvGraphicFramePr>
        <p:xfrm>
          <a:off x="1656556" y="2255192"/>
          <a:ext cx="8878887" cy="2921000"/>
        </p:xfrm>
        <a:graphic>
          <a:graphicData uri="http://schemas.openxmlformats.org/drawingml/2006/table">
            <a:tbl>
              <a:tblPr firstRow="1">
                <a:tableStyleId>{21E4AEA4-8DFA-4A89-87EB-49C32662AFE0}</a:tableStyleId>
              </a:tblPr>
              <a:tblGrid>
                <a:gridCol w="1867480">
                  <a:extLst>
                    <a:ext uri="{9D8B030D-6E8A-4147-A177-3AD203B41FA5}">
                      <a16:colId xmlns:a16="http://schemas.microsoft.com/office/drawing/2014/main" val="1477709579"/>
                    </a:ext>
                  </a:extLst>
                </a:gridCol>
                <a:gridCol w="2173937">
                  <a:extLst>
                    <a:ext uri="{9D8B030D-6E8A-4147-A177-3AD203B41FA5}">
                      <a16:colId xmlns:a16="http://schemas.microsoft.com/office/drawing/2014/main" val="3545702570"/>
                    </a:ext>
                  </a:extLst>
                </a:gridCol>
                <a:gridCol w="2556387">
                  <a:extLst>
                    <a:ext uri="{9D8B030D-6E8A-4147-A177-3AD203B41FA5}">
                      <a16:colId xmlns:a16="http://schemas.microsoft.com/office/drawing/2014/main" val="3871754480"/>
                    </a:ext>
                  </a:extLst>
                </a:gridCol>
                <a:gridCol w="2281083">
                  <a:extLst>
                    <a:ext uri="{9D8B030D-6E8A-4147-A177-3AD203B41FA5}">
                      <a16:colId xmlns:a16="http://schemas.microsoft.com/office/drawing/2014/main" val="3866959667"/>
                    </a:ext>
                  </a:extLst>
                </a:gridCol>
              </a:tblGrid>
              <a:tr h="584200">
                <a:tc>
                  <a:txBody>
                    <a:bodyPr/>
                    <a:lstStyle/>
                    <a:p>
                      <a:pPr rtl="0"/>
                      <a:endParaRPr lang="zh-TW" altLang="en-US" noProof="0" dirty="0">
                        <a:latin typeface="Microsoft JhengHei UI" panose="020B0604030504040204" pitchFamily="34" charset="-120"/>
                        <a:ea typeface="Microsoft JhengHei UI" panose="020B0604030504040204" pitchFamily="34" charset="-120"/>
                      </a:endParaRPr>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zh-TW" altLang="en-US" noProof="0" dirty="0">
                          <a:latin typeface="Microsoft JhengHei UI" panose="020B0604030504040204" pitchFamily="34" charset="-120"/>
                          <a:ea typeface="Microsoft JhengHei UI" panose="020B0604030504040204" pitchFamily="34" charset="-120"/>
                        </a:rPr>
                        <a:t>執行平均時間</a:t>
                      </a:r>
                      <a:r>
                        <a:rPr lang="en-US" altLang="zh-TW" noProof="0" dirty="0">
                          <a:latin typeface="Microsoft JhengHei UI" panose="020B0604030504040204" pitchFamily="34" charset="-120"/>
                          <a:ea typeface="Microsoft JhengHei UI" panose="020B0604030504040204" pitchFamily="34" charset="-120"/>
                        </a:rPr>
                        <a:t>(</a:t>
                      </a:r>
                      <a:r>
                        <a:rPr lang="zh-TW" altLang="en-US" noProof="0" dirty="0">
                          <a:latin typeface="Microsoft JhengHei UI" panose="020B0604030504040204" pitchFamily="34" charset="-120"/>
                          <a:ea typeface="Microsoft JhengHei UI" panose="020B0604030504040204" pitchFamily="34" charset="-120"/>
                        </a:rPr>
                        <a:t>秒</a:t>
                      </a:r>
                      <a:r>
                        <a:rPr lang="en-US" altLang="zh-TW" noProof="0" dirty="0">
                          <a:latin typeface="Microsoft JhengHei UI" panose="020B0604030504040204" pitchFamily="34" charset="-120"/>
                          <a:ea typeface="Microsoft JhengHei UI" panose="020B0604030504040204" pitchFamily="34" charset="-120"/>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zh-TW" altLang="en-US" noProof="0" dirty="0">
                          <a:latin typeface="Microsoft JhengHei UI" panose="020B0604030504040204" pitchFamily="34" charset="-120"/>
                          <a:ea typeface="Microsoft JhengHei UI" panose="020B0604030504040204" pitchFamily="34" charset="-120"/>
                        </a:rPr>
                        <a:t>準確率更高次數</a:t>
                      </a:r>
                      <a:endParaRPr lang="en-US" altLang="zh-TW" noProof="0" dirty="0">
                        <a:latin typeface="Microsoft JhengHei UI" panose="020B0604030504040204" pitchFamily="34" charset="-120"/>
                        <a:ea typeface="Microsoft JhengHei UI" panose="020B0604030504040204" pitchFamily="34" charset="-120"/>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zh-TW" altLang="en-US" noProof="0" dirty="0">
                          <a:latin typeface="Microsoft JhengHei UI" panose="020B0604030504040204" pitchFamily="34" charset="-120"/>
                          <a:ea typeface="Microsoft JhengHei UI" panose="020B0604030504040204" pitchFamily="34" charset="-120"/>
                        </a:rPr>
                        <a:t>資料大小</a:t>
                      </a:r>
                      <a:endParaRPr lang="en-US" altLang="zh-TW" noProof="0" dirty="0">
                        <a:latin typeface="Microsoft JhengHei UI" panose="020B0604030504040204" pitchFamily="34" charset="-120"/>
                        <a:ea typeface="Microsoft JhengHei UI" panose="020B0604030504040204" pitchFamily="34" charset="-120"/>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pPr rtl="0"/>
                      <a:r>
                        <a:rPr lang="zh-TW" altLang="en-US" noProof="0" dirty="0">
                          <a:latin typeface="Microsoft JhengHei UI" panose="020B0604030504040204" pitchFamily="34" charset="-120"/>
                          <a:ea typeface="Microsoft JhengHei UI" panose="020B0604030504040204" pitchFamily="34" charset="-120"/>
                        </a:rPr>
                        <a:t>經傅立葉轉換</a:t>
                      </a:r>
                      <a:endParaRPr lang="en-US" altLang="zh-TW" noProof="0" dirty="0">
                        <a:latin typeface="Microsoft JhengHei UI" panose="020B0604030504040204" pitchFamily="34" charset="-120"/>
                        <a:ea typeface="Microsoft JhengHei UI" panose="020B0604030504040204" pitchFamily="34" charset="-120"/>
                      </a:endParaRP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33.600873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63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noProof="0" dirty="0">
                          <a:latin typeface="Microsoft JhengHei UI" panose="020B0604030504040204" pitchFamily="34" charset="-120"/>
                          <a:ea typeface="Microsoft JhengHei UI" panose="020B0604030504040204" pitchFamily="34" charset="-120"/>
                        </a:rPr>
                        <a:t>小，僅保留邊界</a:t>
                      </a:r>
                      <a:endParaRPr lang="en-US" altLang="zh-TW" noProof="0" dirty="0">
                        <a:latin typeface="Microsoft JhengHei UI" panose="020B0604030504040204" pitchFamily="34" charset="-120"/>
                        <a:ea typeface="Microsoft JhengHei UI" panose="020B0604030504040204" pitchFamily="34" charset="-120"/>
                      </a:endParaRP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pPr rtl="0"/>
                      <a:r>
                        <a:rPr lang="zh-TW" altLang="en-US" noProof="0" dirty="0">
                          <a:latin typeface="Microsoft JhengHei UI" panose="020B0604030504040204" pitchFamily="34" charset="-120"/>
                          <a:ea typeface="Microsoft JhengHei UI" panose="020B0604030504040204" pitchFamily="34" charset="-120"/>
                        </a:rPr>
                        <a:t>不經傅立葉轉換</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31.445531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37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noProof="0" dirty="0">
                          <a:latin typeface="Microsoft JhengHei UI" panose="020B0604030504040204" pitchFamily="34" charset="-120"/>
                          <a:ea typeface="Microsoft JhengHei UI" panose="020B0604030504040204" pitchFamily="34" charset="-120"/>
                        </a:rPr>
                        <a:t>大，資訊保留更多</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pPr rtl="0"/>
                      <a:r>
                        <a:rPr lang="zh-TW" altLang="en-US" noProof="0" dirty="0">
                          <a:latin typeface="Microsoft JhengHei UI" panose="020B0604030504040204" pitchFamily="34" charset="-120"/>
                          <a:ea typeface="Microsoft JhengHei UI" panose="020B0604030504040204" pitchFamily="34" charset="-120"/>
                        </a:rPr>
                        <a:t>相差倍率</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1.068542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1.7027027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zh-TW" altLang="en-US" noProof="0" dirty="0">
                          <a:latin typeface="Microsoft JhengHei UI" panose="020B0604030504040204" pitchFamily="34" charset="-120"/>
                          <a:ea typeface="Microsoft JhengHei UI" panose="020B0604030504040204" pitchFamily="34" charset="-120"/>
                        </a:rPr>
                        <a:t>無</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pPr rtl="0"/>
                      <a:r>
                        <a:rPr lang="zh-TW" altLang="en-US" noProof="0" dirty="0">
                          <a:latin typeface="Microsoft JhengHei UI" panose="020B0604030504040204" pitchFamily="34" charset="-120"/>
                          <a:ea typeface="Microsoft JhengHei UI" panose="020B0604030504040204" pitchFamily="34" charset="-120"/>
                        </a:rPr>
                        <a:t>比較</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zh-TW" altLang="en-US" noProof="0" dirty="0">
                          <a:latin typeface="Microsoft JhengHei UI" panose="020B0604030504040204" pitchFamily="34" charset="-120"/>
                          <a:ea typeface="Microsoft JhengHei UI" panose="020B0604030504040204" pitchFamily="34" charset="-120"/>
                        </a:rPr>
                        <a:t>差不多</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noProof="0" dirty="0">
                          <a:latin typeface="Microsoft JhengHei UI" panose="020B0604030504040204" pitchFamily="34" charset="-120"/>
                          <a:ea typeface="Microsoft JhengHei UI" panose="020B0604030504040204" pitchFamily="34" charset="-120"/>
                        </a:rPr>
                        <a:t>經傅立葉轉換更優</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noProof="0" dirty="0">
                          <a:latin typeface="Microsoft JhengHei UI" panose="020B0604030504040204" pitchFamily="34" charset="-120"/>
                          <a:ea typeface="Microsoft JhengHei UI" panose="020B0604030504040204" pitchFamily="34" charset="-120"/>
                        </a:rPr>
                        <a:t>經傅立葉轉換更優</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日期版面配置區 11">
            <a:extLst>
              <a:ext uri="{FF2B5EF4-FFF2-40B4-BE49-F238E27FC236}">
                <a16:creationId xmlns:a16="http://schemas.microsoft.com/office/drawing/2014/main" id="{3CC90B11-F535-4D7C-84A3-2CF98B9D596A}"/>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cap="none" spc="0" normalizeH="0" dirty="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rPr>
              <a:t>2022/11/19</a:t>
            </a:r>
          </a:p>
        </p:txBody>
      </p:sp>
      <p:sp>
        <p:nvSpPr>
          <p:cNvPr id="13" name="頁尾版面配置區 12">
            <a:extLst>
              <a:ext uri="{FF2B5EF4-FFF2-40B4-BE49-F238E27FC236}">
                <a16:creationId xmlns:a16="http://schemas.microsoft.com/office/drawing/2014/main" id="{34CB8358-5219-419E-B50C-A279EA3E635F}"/>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cap="none" spc="0" normalizeH="0" dirty="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rPr>
              <a:t>運用深度學習模型辨識經傅立葉處理之圖片</a:t>
            </a:r>
          </a:p>
        </p:txBody>
      </p:sp>
      <p:sp>
        <p:nvSpPr>
          <p:cNvPr id="14" name="投影片編號版面配置區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altLang="zh-TW" sz="1200" b="0" i="0" u="none" strike="noStrike" kern="1200" cap="none" spc="0" normalizeH="0" baseline="0" smtClean="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927950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9706C9-F26D-46CA-93BF-8C27012F6B12}"/>
              </a:ext>
            </a:extLst>
          </p:cNvPr>
          <p:cNvSpPr>
            <a:spLocks noGrp="1"/>
          </p:cNvSpPr>
          <p:nvPr>
            <p:ph type="title"/>
          </p:nvPr>
        </p:nvSpPr>
        <p:spPr>
          <a:xfrm>
            <a:off x="1101213" y="1214776"/>
            <a:ext cx="3653470" cy="4069080"/>
          </a:xfrm>
        </p:spPr>
        <p:txBody>
          <a:bodyPr rtlCol="0"/>
          <a:lstStyle/>
          <a:p>
            <a:pPr rtl="0"/>
            <a:r>
              <a:rPr lang="zh-TW" altLang="en-US" dirty="0">
                <a:latin typeface="Microsoft JhengHei UI" panose="020B0604030504040204" pitchFamily="34" charset="-120"/>
                <a:ea typeface="Microsoft JhengHei UI" panose="020B0604030504040204" pitchFamily="34" charset="-120"/>
              </a:rPr>
              <a:t>感謝各位老師</a:t>
            </a:r>
          </a:p>
        </p:txBody>
      </p:sp>
      <p:sp>
        <p:nvSpPr>
          <p:cNvPr id="4" name="日期版面配置區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en-US" altLang="zh-TW" dirty="0">
                <a:latin typeface="Microsoft JhengHei UI" panose="020B0604030504040204" pitchFamily="34" charset="-120"/>
                <a:ea typeface="Microsoft JhengHei UI" panose="020B0604030504040204" pitchFamily="34" charset="-120"/>
              </a:rPr>
              <a:t>2022/11/19</a:t>
            </a:r>
          </a:p>
        </p:txBody>
      </p:sp>
      <p:sp>
        <p:nvSpPr>
          <p:cNvPr id="5" name="頁尾版面配置區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en-US" altLang="zh-TW" smtClean="0">
                <a:latin typeface="Microsoft JhengHei UI" panose="020B0604030504040204" pitchFamily="34" charset="-120"/>
                <a:ea typeface="Microsoft JhengHei UI" panose="020B0604030504040204" pitchFamily="34" charset="-120"/>
              </a:rPr>
              <a:pPr lvl="0" rtl="0"/>
              <a:t>32</a:t>
            </a:fld>
            <a:endParaRPr lang="zh-TW" altLang="en-US">
              <a:latin typeface="Microsoft JhengHei UI" panose="020B0604030504040204" pitchFamily="34" charset="-120"/>
              <a:ea typeface="Microsoft JhengHei UI" panose="020B0604030504040204" pitchFamily="34" charset="-120"/>
            </a:endParaRPr>
          </a:p>
        </p:txBody>
      </p:sp>
      <p:sp>
        <p:nvSpPr>
          <p:cNvPr id="3" name="內容版面配置區 2">
            <a:extLst>
              <a:ext uri="{FF2B5EF4-FFF2-40B4-BE49-F238E27FC236}">
                <a16:creationId xmlns:a16="http://schemas.microsoft.com/office/drawing/2014/main" id="{21F0B6E0-1F7C-4E6A-87B1-554ADE739CD1}"/>
              </a:ext>
            </a:extLst>
          </p:cNvPr>
          <p:cNvSpPr>
            <a:spLocks noGrp="1"/>
          </p:cNvSpPr>
          <p:nvPr>
            <p:ph idx="1"/>
          </p:nvPr>
        </p:nvSpPr>
        <p:spPr>
          <a:xfrm>
            <a:off x="6221951" y="1741783"/>
            <a:ext cx="5270385" cy="3233339"/>
          </a:xfrm>
        </p:spPr>
        <p:txBody>
          <a:bodyPr rtlCol="0">
            <a:normAutofit/>
          </a:bodyPr>
          <a:lstStyle/>
          <a:p>
            <a:pPr rtl="0">
              <a:lnSpc>
                <a:spcPct val="150000"/>
              </a:lnSpc>
            </a:pPr>
            <a:r>
              <a:rPr lang="zh-TW" altLang="en-US" sz="2800" dirty="0">
                <a:latin typeface="Microsoft JhengHei UI" panose="020B0604030504040204" pitchFamily="34" charset="-120"/>
                <a:ea typeface="Microsoft JhengHei UI" panose="020B0604030504040204" pitchFamily="34" charset="-120"/>
              </a:rPr>
              <a:t>我們會以此為目標繼續完備我們的模型，持續精進程式技巧，完成我們對未來的展望。感謝各位教授細心的聆聽與專業的指教。</a:t>
            </a:r>
          </a:p>
        </p:txBody>
      </p:sp>
    </p:spTree>
    <p:extLst>
      <p:ext uri="{BB962C8B-B14F-4D97-AF65-F5344CB8AC3E}">
        <p14:creationId xmlns:p14="http://schemas.microsoft.com/office/powerpoint/2010/main" val="96225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solidFill>
                  <a:srgbClr val="FFFFFF"/>
                </a:solidFill>
                <a:latin typeface="Microsoft JhengHei UI" panose="020B0604030504040204" pitchFamily="34" charset="-120"/>
                <a:ea typeface="Microsoft JhengHei UI" panose="020B0604030504040204" pitchFamily="34" charset="-120"/>
              </a:rPr>
              <a:t>研究動機</a:t>
            </a:r>
            <a:endParaRPr lang="zh-TW" altLang="en-US" dirty="0">
              <a:latin typeface="Microsoft JhengHei UI" panose="020B0604030504040204" pitchFamily="34" charset="-120"/>
              <a:ea typeface="Microsoft JhengHei UI" panose="020B0604030504040204" pitchFamily="34" charset="-120"/>
            </a:endParaRP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16E805-E489-49EA-1065-3326F530D02F}"/>
              </a:ext>
            </a:extLst>
          </p:cNvPr>
          <p:cNvSpPr>
            <a:spLocks noGrp="1"/>
          </p:cNvSpPr>
          <p:nvPr>
            <p:ph type="title"/>
          </p:nvPr>
        </p:nvSpPr>
        <p:spPr/>
        <p:txBody>
          <a:bodyPr/>
          <a:lstStyle/>
          <a:p>
            <a:r>
              <a:rPr lang="zh-TW" altLang="en-US" dirty="0"/>
              <a:t>研究動機及目的</a:t>
            </a:r>
          </a:p>
        </p:txBody>
      </p:sp>
      <p:sp>
        <p:nvSpPr>
          <p:cNvPr id="4" name="日期版面配置區 3">
            <a:extLst>
              <a:ext uri="{FF2B5EF4-FFF2-40B4-BE49-F238E27FC236}">
                <a16:creationId xmlns:a16="http://schemas.microsoft.com/office/drawing/2014/main" id="{34214D8C-FDEA-D873-A360-44AE2BF8A63B}"/>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5" name="頁尾版面配置區 4">
            <a:extLst>
              <a:ext uri="{FF2B5EF4-FFF2-40B4-BE49-F238E27FC236}">
                <a16:creationId xmlns:a16="http://schemas.microsoft.com/office/drawing/2014/main" id="{16EF7F19-0242-BE22-B0B5-6742F44E75E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16D043E2-862B-DD14-EAED-CCFCD6C9FDC0}"/>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5</a:t>
            </a:fld>
            <a:endParaRPr lang="zh-TW" altLang="en-US" noProof="0">
              <a:solidFill>
                <a:prstClr val="black">
                  <a:tint val="75000"/>
                </a:prstClr>
              </a:solidFill>
              <a:latin typeface="Microsoft JhengHei UI" panose="020B0604030504040204" pitchFamily="34" charset="-120"/>
            </a:endParaRPr>
          </a:p>
        </p:txBody>
      </p:sp>
      <p:sp>
        <p:nvSpPr>
          <p:cNvPr id="3" name="內容版面配置區 2">
            <a:extLst>
              <a:ext uri="{FF2B5EF4-FFF2-40B4-BE49-F238E27FC236}">
                <a16:creationId xmlns:a16="http://schemas.microsoft.com/office/drawing/2014/main" id="{36D98E0D-2E22-2366-3418-933DBEA3E7B0}"/>
              </a:ext>
            </a:extLst>
          </p:cNvPr>
          <p:cNvSpPr>
            <a:spLocks noGrp="1"/>
          </p:cNvSpPr>
          <p:nvPr>
            <p:ph idx="1"/>
          </p:nvPr>
        </p:nvSpPr>
        <p:spPr>
          <a:xfrm>
            <a:off x="838200" y="1553497"/>
            <a:ext cx="10515600" cy="4802853"/>
          </a:xfrm>
        </p:spPr>
        <p:txBody>
          <a:bodyPr>
            <a:normAutofit/>
          </a:bodyPr>
          <a:lstStyle/>
          <a:p>
            <a:pPr>
              <a:lnSpc>
                <a:spcPct val="150000"/>
              </a:lnSpc>
            </a:pPr>
            <a:r>
              <a:rPr lang="zh-TW" altLang="en-US" dirty="0"/>
              <a:t>人工智慧的活躍</a:t>
            </a:r>
            <a:endParaRPr lang="en-US" altLang="zh-TW" dirty="0"/>
          </a:p>
          <a:p>
            <a:pPr>
              <a:lnSpc>
                <a:spcPct val="150000"/>
              </a:lnSpc>
            </a:pPr>
            <a:r>
              <a:rPr lang="zh-TW" altLang="en-US" dirty="0"/>
              <a:t>深度學習為未來趨勢</a:t>
            </a:r>
            <a:endParaRPr lang="en-US" altLang="zh-TW" dirty="0"/>
          </a:p>
          <a:p>
            <a:pPr>
              <a:lnSpc>
                <a:spcPct val="150000"/>
              </a:lnSpc>
            </a:pPr>
            <a:r>
              <a:rPr lang="zh-TW" altLang="en-US" dirty="0"/>
              <a:t>資訊領域為我們研究所目標方向</a:t>
            </a:r>
            <a:endParaRPr lang="en-US" altLang="zh-TW" dirty="0"/>
          </a:p>
          <a:p>
            <a:pPr>
              <a:lnSpc>
                <a:spcPct val="150000"/>
              </a:lnSpc>
            </a:pPr>
            <a:r>
              <a:rPr lang="zh-TW" altLang="en-US" dirty="0"/>
              <a:t>融合數學專業知識向資訊領域擴展</a:t>
            </a:r>
            <a:endParaRPr lang="en-US" altLang="zh-TW" dirty="0"/>
          </a:p>
          <a:p>
            <a:pPr>
              <a:lnSpc>
                <a:spcPct val="150000"/>
              </a:lnSpc>
            </a:pPr>
            <a:endParaRPr lang="zh-TW" altLang="en-US" dirty="0"/>
          </a:p>
        </p:txBody>
      </p:sp>
      <p:pic>
        <p:nvPicPr>
          <p:cNvPr id="5122" name="Picture 2" descr="美國示警AI戰略佈局落後憂中國野心- 新聞- Rti 中央廣播電臺">
            <a:extLst>
              <a:ext uri="{FF2B5EF4-FFF2-40B4-BE49-F238E27FC236}">
                <a16:creationId xmlns:a16="http://schemas.microsoft.com/office/drawing/2014/main" id="{9F596AE1-A2B9-94D2-DAF6-4F462030EE8B}"/>
              </a:ext>
            </a:extLst>
          </p:cNvPr>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rot="2379025">
            <a:off x="6103060" y="834664"/>
            <a:ext cx="6176056" cy="4115465"/>
          </a:xfrm>
          <a:prstGeom prst="rect">
            <a:avLst/>
          </a:prstGeom>
          <a:gradFill flip="none" rotWithShape="1">
            <a:gsLst>
              <a:gs pos="0">
                <a:schemeClr val="accent1">
                  <a:lumMod val="5000"/>
                  <a:lumOff val="95000"/>
                  <a:alpha val="0"/>
                </a:schemeClr>
              </a:gs>
              <a:gs pos="58000">
                <a:srgbClr val="F7C1B8"/>
              </a:gs>
              <a:gs pos="26000">
                <a:schemeClr val="accent1">
                  <a:lumMod val="45000"/>
                  <a:lumOff val="55000"/>
                </a:schemeClr>
              </a:gs>
              <a:gs pos="71000">
                <a:schemeClr val="accent1">
                  <a:lumMod val="45000"/>
                  <a:lumOff val="55000"/>
                </a:schemeClr>
              </a:gs>
              <a:gs pos="100000">
                <a:schemeClr val="accent1">
                  <a:lumMod val="30000"/>
                  <a:lumOff val="70000"/>
                </a:schemeClr>
              </a:gs>
            </a:gsLst>
            <a:lin ang="18900000" scaled="1"/>
            <a:tileRect/>
          </a:gradFill>
          <a:effectLst>
            <a:softEdge rad="635000"/>
          </a:effectLst>
        </p:spPr>
      </p:pic>
    </p:spTree>
    <p:extLst>
      <p:ext uri="{BB962C8B-B14F-4D97-AF65-F5344CB8AC3E}">
        <p14:creationId xmlns:p14="http://schemas.microsoft.com/office/powerpoint/2010/main" val="1116891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solidFill>
                  <a:srgbClr val="FFFFFF"/>
                </a:solidFill>
              </a:rPr>
              <a:t>深度學習</a:t>
            </a:r>
            <a:endParaRPr lang="zh-TW" altLang="en-US" dirty="0">
              <a:latin typeface="Microsoft JhengHei UI" panose="020B0604030504040204" pitchFamily="34" charset="-120"/>
              <a:ea typeface="Microsoft JhengHei UI" panose="020B0604030504040204" pitchFamily="34" charset="-120"/>
            </a:endParaRP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9865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948E44-0A31-EBFC-1593-FE67B21C3543}"/>
              </a:ext>
            </a:extLst>
          </p:cNvPr>
          <p:cNvSpPr>
            <a:spLocks noGrp="1"/>
          </p:cNvSpPr>
          <p:nvPr>
            <p:ph type="title"/>
          </p:nvPr>
        </p:nvSpPr>
        <p:spPr/>
        <p:txBody>
          <a:bodyPr/>
          <a:lstStyle/>
          <a:p>
            <a:r>
              <a:rPr lang="zh-TW" altLang="en-US" dirty="0"/>
              <a:t>深度學習</a:t>
            </a:r>
          </a:p>
        </p:txBody>
      </p:sp>
      <p:sp>
        <p:nvSpPr>
          <p:cNvPr id="3" name="日期版面配置區 2">
            <a:extLst>
              <a:ext uri="{FF2B5EF4-FFF2-40B4-BE49-F238E27FC236}">
                <a16:creationId xmlns:a16="http://schemas.microsoft.com/office/drawing/2014/main" id="{14F337B6-4CB3-4A2B-7458-01FC47FB2193}"/>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8F90F7C0-B70F-D1CE-1FCE-777BA843E902}"/>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72D35D43-D100-35A1-B988-91F3F3C74F59}"/>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7</a:t>
            </a:fld>
            <a:endParaRPr lang="zh-TW" altLang="en-US" noProof="0">
              <a:solidFill>
                <a:prstClr val="black">
                  <a:tint val="75000"/>
                </a:prstClr>
              </a:solidFill>
              <a:latin typeface="Microsoft JhengHei UI" panose="020B0604030504040204" pitchFamily="34" charset="-120"/>
            </a:endParaRPr>
          </a:p>
        </p:txBody>
      </p:sp>
      <p:sp>
        <p:nvSpPr>
          <p:cNvPr id="8" name="內容版面配置區 2">
            <a:extLst>
              <a:ext uri="{FF2B5EF4-FFF2-40B4-BE49-F238E27FC236}">
                <a16:creationId xmlns:a16="http://schemas.microsoft.com/office/drawing/2014/main" id="{F38716C1-1221-6F42-A13F-6795994D4187}"/>
              </a:ext>
            </a:extLst>
          </p:cNvPr>
          <p:cNvSpPr>
            <a:spLocks noGrp="1"/>
          </p:cNvSpPr>
          <p:nvPr>
            <p:ph idx="1"/>
          </p:nvPr>
        </p:nvSpPr>
        <p:spPr>
          <a:xfrm>
            <a:off x="838200" y="1425678"/>
            <a:ext cx="10515600" cy="4743894"/>
          </a:xfrm>
        </p:spPr>
        <p:txBody>
          <a:bodyPr>
            <a:normAutofit/>
          </a:bodyPr>
          <a:lstStyle/>
          <a:p>
            <a:pPr>
              <a:lnSpc>
                <a:spcPct val="150000"/>
              </a:lnSpc>
            </a:pPr>
            <a:r>
              <a:rPr lang="zh-TW" altLang="en-US" dirty="0"/>
              <a:t>深度學習（</a:t>
            </a:r>
            <a:r>
              <a:rPr lang="en-US" altLang="zh-TW" dirty="0"/>
              <a:t>deep learning</a:t>
            </a:r>
            <a:r>
              <a:rPr lang="zh-TW" altLang="en-US" dirty="0"/>
              <a:t>）是機器學習的分支，是一種以人工神經網路為架構，對資料進行特徵學習的演算法。其優點有：</a:t>
            </a:r>
            <a:endParaRPr lang="en-US" altLang="zh-TW" dirty="0"/>
          </a:p>
          <a:p>
            <a:pPr marL="0" indent="0">
              <a:lnSpc>
                <a:spcPct val="150000"/>
              </a:lnSpc>
              <a:buNone/>
            </a:pPr>
            <a:endParaRPr lang="en-US" altLang="zh-TW" sz="600" dirty="0"/>
          </a:p>
          <a:p>
            <a:pPr lvl="1">
              <a:lnSpc>
                <a:spcPct val="150000"/>
              </a:lnSpc>
              <a:buFont typeface="Wingdings" panose="05000000000000000000" pitchFamily="2" charset="2"/>
              <a:buChar char="Ø"/>
            </a:pPr>
            <a:r>
              <a:rPr lang="zh-TW" altLang="en-US" sz="2800" dirty="0"/>
              <a:t>非監督式的特徵學習</a:t>
            </a:r>
            <a:endParaRPr lang="en-US" altLang="zh-TW" sz="2800" dirty="0"/>
          </a:p>
          <a:p>
            <a:pPr lvl="1">
              <a:lnSpc>
                <a:spcPct val="150000"/>
              </a:lnSpc>
              <a:buFont typeface="Wingdings" panose="05000000000000000000" pitchFamily="2" charset="2"/>
              <a:buChar char="Ø"/>
            </a:pPr>
            <a:r>
              <a:rPr lang="zh-TW" altLang="en-US" sz="2800" dirty="0"/>
              <a:t>半監督式的特徵學習</a:t>
            </a:r>
            <a:endParaRPr lang="en-US" altLang="zh-TW" sz="2800" dirty="0"/>
          </a:p>
          <a:p>
            <a:pPr lvl="1">
              <a:lnSpc>
                <a:spcPct val="150000"/>
              </a:lnSpc>
              <a:buFont typeface="Wingdings" panose="05000000000000000000" pitchFamily="2" charset="2"/>
              <a:buChar char="Ø"/>
            </a:pPr>
            <a:r>
              <a:rPr lang="zh-TW" altLang="en-US" sz="2800" dirty="0"/>
              <a:t>分層特徵提取高效演算法來替代手工取得特徵</a:t>
            </a:r>
            <a:endParaRPr lang="en-US" altLang="zh-TW" sz="2800" dirty="0"/>
          </a:p>
        </p:txBody>
      </p:sp>
    </p:spTree>
    <p:extLst>
      <p:ext uri="{BB962C8B-B14F-4D97-AF65-F5344CB8AC3E}">
        <p14:creationId xmlns:p14="http://schemas.microsoft.com/office/powerpoint/2010/main" val="64885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8F27169C-DC06-3F72-DF6B-0BF1C366FAA4}"/>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8B82DC17-8BCB-7639-5B9F-B9A4A1CF8722}"/>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8655A670-BD9A-0522-62E3-0DE18CECCD74}"/>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8</a:t>
            </a:fld>
            <a:endParaRPr lang="zh-TW" altLang="en-US" noProof="0">
              <a:solidFill>
                <a:prstClr val="black">
                  <a:tint val="75000"/>
                </a:prstClr>
              </a:solidFill>
              <a:latin typeface="Microsoft JhengHei UI" panose="020B0604030504040204" pitchFamily="34" charset="-120"/>
            </a:endParaRPr>
          </a:p>
        </p:txBody>
      </p:sp>
      <p:pic>
        <p:nvPicPr>
          <p:cNvPr id="2" name="圖片 1">
            <a:extLst>
              <a:ext uri="{FF2B5EF4-FFF2-40B4-BE49-F238E27FC236}">
                <a16:creationId xmlns:a16="http://schemas.microsoft.com/office/drawing/2014/main" id="{9C935C23-7423-22EE-A1F5-7177CF082FFF}"/>
              </a:ext>
            </a:extLst>
          </p:cNvPr>
          <p:cNvPicPr>
            <a:picLocks noChangeAspect="1"/>
          </p:cNvPicPr>
          <p:nvPr/>
        </p:nvPicPr>
        <p:blipFill>
          <a:blip r:embed="rId2"/>
          <a:stretch>
            <a:fillRect/>
          </a:stretch>
        </p:blipFill>
        <p:spPr>
          <a:xfrm>
            <a:off x="1311830" y="1496457"/>
            <a:ext cx="9568340" cy="4830846"/>
          </a:xfrm>
          <a:prstGeom prst="rect">
            <a:avLst/>
          </a:prstGeom>
          <a:effectLst>
            <a:softEdge rad="127000"/>
          </a:effectLst>
        </p:spPr>
      </p:pic>
      <p:sp>
        <p:nvSpPr>
          <p:cNvPr id="6" name="標題 1">
            <a:extLst>
              <a:ext uri="{FF2B5EF4-FFF2-40B4-BE49-F238E27FC236}">
                <a16:creationId xmlns:a16="http://schemas.microsoft.com/office/drawing/2014/main" id="{D425548E-E266-D4C7-BB70-6DF1E2DCC24F}"/>
              </a:ext>
            </a:extLst>
          </p:cNvPr>
          <p:cNvSpPr>
            <a:spLocks noGrp="1"/>
          </p:cNvSpPr>
          <p:nvPr>
            <p:ph type="title"/>
          </p:nvPr>
        </p:nvSpPr>
        <p:spPr>
          <a:xfrm>
            <a:off x="838200" y="365125"/>
            <a:ext cx="10515600" cy="1325563"/>
          </a:xfrm>
        </p:spPr>
        <p:txBody>
          <a:bodyPr/>
          <a:lstStyle/>
          <a:p>
            <a:r>
              <a:rPr lang="zh-TW" altLang="en-US" dirty="0"/>
              <a:t>人工智慧、機器學習與深度學習之關係</a:t>
            </a:r>
          </a:p>
        </p:txBody>
      </p:sp>
    </p:spTree>
    <p:extLst>
      <p:ext uri="{BB962C8B-B14F-4D97-AF65-F5344CB8AC3E}">
        <p14:creationId xmlns:p14="http://schemas.microsoft.com/office/powerpoint/2010/main" val="376845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solidFill>
                  <a:srgbClr val="FFFFFF"/>
                </a:solidFill>
              </a:rPr>
              <a:t>卷積神經網路</a:t>
            </a:r>
            <a:endParaRPr lang="zh-TW" altLang="en-US" dirty="0">
              <a:latin typeface="Microsoft JhengHei UI" panose="020B0604030504040204" pitchFamily="34" charset="-120"/>
              <a:ea typeface="Microsoft JhengHei UI" panose="020B0604030504040204" pitchFamily="34" charset="-120"/>
            </a:endParaRP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12040001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010_TF78504181_Win32" id="{5A73FD0D-F961-484E-975C-E11BF2E57132}" vid="{7160F523-0130-4CEB-8262-3E2B2DD8B5A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圖案簡報</Template>
  <TotalTime>2790</TotalTime>
  <Words>2273</Words>
  <Application>Microsoft Office PowerPoint</Application>
  <PresentationFormat>寬螢幕</PresentationFormat>
  <Paragraphs>254</Paragraphs>
  <Slides>32</Slides>
  <Notes>27</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32</vt:i4>
      </vt:variant>
    </vt:vector>
  </HeadingPairs>
  <TitlesOfParts>
    <vt:vector size="40" baseType="lpstr">
      <vt:lpstr>-apple-system</vt:lpstr>
      <vt:lpstr>Microsoft JhengHei UI</vt:lpstr>
      <vt:lpstr>微軟正黑體</vt:lpstr>
      <vt:lpstr>Arial</vt:lpstr>
      <vt:lpstr>Avenir Next LT Pro</vt:lpstr>
      <vt:lpstr>Cambria Math</vt:lpstr>
      <vt:lpstr>Wingdings</vt:lpstr>
      <vt:lpstr>ShapesVTI</vt:lpstr>
      <vt:lpstr>運用深度學習模型辨識 經傅立葉處理之圖片</vt:lpstr>
      <vt:lpstr>團隊及分工</vt:lpstr>
      <vt:lpstr>Introduction</vt:lpstr>
      <vt:lpstr>研究動機</vt:lpstr>
      <vt:lpstr>研究動機及目的</vt:lpstr>
      <vt:lpstr>深度學習</vt:lpstr>
      <vt:lpstr>深度學習</vt:lpstr>
      <vt:lpstr>人工智慧、機器學習與深度學習之關係</vt:lpstr>
      <vt:lpstr>卷積神經網路</vt:lpstr>
      <vt:lpstr>PowerPoint 簡報</vt:lpstr>
      <vt:lpstr>卷積神經網路</vt:lpstr>
      <vt:lpstr>卷積神經網路 — 卷積層</vt:lpstr>
      <vt:lpstr>PowerPoint 簡報</vt:lpstr>
      <vt:lpstr>PowerPoint 簡報</vt:lpstr>
      <vt:lpstr>PowerPoint 簡報</vt:lpstr>
      <vt:lpstr>傅立葉轉換</vt:lpstr>
      <vt:lpstr>一維傅立葉轉換</vt:lpstr>
      <vt:lpstr>PowerPoint 簡報</vt:lpstr>
      <vt:lpstr>二維傅立葉轉換</vt:lpstr>
      <vt:lpstr>PowerPoint 簡報</vt:lpstr>
      <vt:lpstr>PowerPoint 簡報</vt:lpstr>
      <vt:lpstr>快速傅立葉轉換(FFT)</vt:lpstr>
      <vt:lpstr>PowerPoint 簡報</vt:lpstr>
      <vt:lpstr>PowerPoint 簡報</vt:lpstr>
      <vt:lpstr>程式執行</vt:lpstr>
      <vt:lpstr>CNN模型 — 引入訓練集</vt:lpstr>
      <vt:lpstr>CNN模型 — 定義模型</vt:lpstr>
      <vt:lpstr>PowerPoint 簡報</vt:lpstr>
      <vt:lpstr>結果分析</vt:lpstr>
      <vt:lpstr>程式執行結果</vt:lpstr>
      <vt:lpstr>結果分析</vt:lpstr>
      <vt:lpstr>感謝各位老師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運用深度學習模型辨識 經二維傅立葉處理之圖片</dc:title>
  <dc:creator>範耘 陳</dc:creator>
  <cp:lastModifiedBy>範耘 陳</cp:lastModifiedBy>
  <cp:revision>23</cp:revision>
  <dcterms:created xsi:type="dcterms:W3CDTF">2022-11-18T06:57:41Z</dcterms:created>
  <dcterms:modified xsi:type="dcterms:W3CDTF">2022-12-15T03:00:17Z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